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slideLayouts/slideLayout44.xml" ContentType="application/vnd.openxmlformats-officedocument.presentationml.slideLayout+xml"/>
  <Override PartName="/ppt/tags/tag58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4012" r:id="rId2"/>
    <p:sldMasterId id="2147484023" r:id="rId3"/>
    <p:sldMasterId id="2147484034" r:id="rId4"/>
    <p:sldMasterId id="2147484045" r:id="rId5"/>
    <p:sldMasterId id="2147486644" r:id="rId6"/>
  </p:sldMasterIdLst>
  <p:notesMasterIdLst>
    <p:notesMasterId r:id="rId17"/>
  </p:notesMasterIdLst>
  <p:handoutMasterIdLst>
    <p:handoutMasterId r:id="rId18"/>
  </p:handoutMasterIdLst>
  <p:sldIdLst>
    <p:sldId id="942" r:id="rId7"/>
    <p:sldId id="947" r:id="rId8"/>
    <p:sldId id="951" r:id="rId9"/>
    <p:sldId id="953" r:id="rId10"/>
    <p:sldId id="956" r:id="rId11"/>
    <p:sldId id="964" r:id="rId12"/>
    <p:sldId id="962" r:id="rId13"/>
    <p:sldId id="958" r:id="rId14"/>
    <p:sldId id="966" r:id="rId15"/>
    <p:sldId id="965" r:id="rId16"/>
  </p:sldIdLst>
  <p:sldSz cx="9601200" cy="6858000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CC"/>
    <a:srgbClr val="FFFFCC"/>
    <a:srgbClr val="FF9933"/>
    <a:srgbClr val="FF9966"/>
    <a:srgbClr val="0000CC"/>
    <a:srgbClr val="FF6600"/>
    <a:srgbClr val="B7C8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32" autoAdjust="0"/>
    <p:restoredTop sz="82515" autoAdjust="0"/>
  </p:normalViewPr>
  <p:slideViewPr>
    <p:cSldViewPr snapToGrid="0">
      <p:cViewPr varScale="1">
        <p:scale>
          <a:sx n="50" d="100"/>
          <a:sy n="50" d="100"/>
        </p:scale>
        <p:origin x="-1050" y="-96"/>
      </p:cViewPr>
      <p:guideLst>
        <p:guide orient="horz" pos="2452"/>
        <p:guide pos="30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78"/>
    </p:cViewPr>
  </p:sorterViewPr>
  <p:notesViewPr>
    <p:cSldViewPr snapToGrid="0">
      <p:cViewPr varScale="1">
        <p:scale>
          <a:sx n="63" d="100"/>
          <a:sy n="63" d="100"/>
        </p:scale>
        <p:origin x="-3324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5" tIns="46814" rIns="93625" bIns="46814" numCol="1" anchor="t" anchorCtr="0" compatLnSpc="1">
            <a:prstTxWarp prst="textNoShape">
              <a:avLst/>
            </a:prstTxWarp>
          </a:bodyPr>
          <a:lstStyle>
            <a:lvl1pPr algn="l" defTabSz="93632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5" tIns="46814" rIns="93625" bIns="46814" numCol="1" anchor="t" anchorCtr="0" compatLnSpc="1">
            <a:prstTxWarp prst="textNoShape">
              <a:avLst/>
            </a:prstTxWarp>
          </a:bodyPr>
          <a:lstStyle>
            <a:lvl1pPr algn="r" defTabSz="93632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5" tIns="46814" rIns="93625" bIns="46814" numCol="1" anchor="b" anchorCtr="0" compatLnSpc="1">
            <a:prstTxWarp prst="textNoShape">
              <a:avLst/>
            </a:prstTxWarp>
          </a:bodyPr>
          <a:lstStyle>
            <a:lvl1pPr algn="l" defTabSz="93632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5" tIns="46814" rIns="93625" bIns="46814" numCol="1" anchor="b" anchorCtr="0" compatLnSpc="1">
            <a:prstTxWarp prst="textNoShape">
              <a:avLst/>
            </a:prstTxWarp>
          </a:bodyPr>
          <a:lstStyle>
            <a:lvl1pPr algn="r" defTabSz="93632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F3F9E6-D10A-4A0A-A643-A5D64DD85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>
            <a:lvl1pPr algn="l" defTabSz="92107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>
            <a:lvl1pPr algn="r" defTabSz="92107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3938" y="685800"/>
            <a:ext cx="491648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425950"/>
            <a:ext cx="5122863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7" tIns="46047" rIns="92097" bIns="460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3"/>
            <a:ext cx="30559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7" tIns="46047" rIns="92097" bIns="46047" numCol="1" anchor="b" anchorCtr="0" compatLnSpc="1">
            <a:prstTxWarp prst="textNoShape">
              <a:avLst/>
            </a:prstTxWarp>
          </a:bodyPr>
          <a:lstStyle>
            <a:lvl1pPr algn="l" defTabSz="92107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50313"/>
            <a:ext cx="30559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97" tIns="46047" rIns="92097" bIns="46047" numCol="1" anchor="b" anchorCtr="0" compatLnSpc="1">
            <a:prstTxWarp prst="textNoShape">
              <a:avLst/>
            </a:prstTxWarp>
          </a:bodyPr>
          <a:lstStyle>
            <a:lvl1pPr algn="r" defTabSz="921071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75F910-1214-4FDF-94ED-5E02E00A4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023955F-AEFF-4251-A3CA-95A3DBDC08F4}" type="slidenum">
              <a:rPr lang="en-US" altLang="ru-RU" smtClean="0"/>
              <a:pPr defTabSz="920750"/>
              <a:t>0</a:t>
            </a:fld>
            <a:endParaRPr lang="en-US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5213" y="696913"/>
            <a:ext cx="4879975" cy="34861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 algn="l"/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Не переделка учебника. Не изменение методов преподавания. Не изменение среды преподавания. Не изменения преподавателя.</a:t>
            </a:r>
          </a:p>
          <a:p>
            <a:pPr lvl="0" algn="l"/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И </a:t>
            </a:r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если мы рассматриваем задачу в пределе – Переформатировать, т.е. и</a:t>
            </a:r>
            <a:r>
              <a:rPr lang="ru-RU" alt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зменить то, что есть – невозможно. Только строить под задачу, с нуля</a:t>
            </a:r>
            <a:endParaRPr lang="de-DE" altLang="ru-RU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531D96E-2BB5-4B1D-A93B-B6647B9D9C16}" type="slidenum">
              <a:rPr lang="en-US" altLang="ru-RU" smtClean="0">
                <a:solidFill>
                  <a:srgbClr val="000000"/>
                </a:solidFill>
              </a:rPr>
              <a:pPr defTabSz="920750"/>
              <a:t>9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5213" y="696913"/>
            <a:ext cx="4879975" cy="34861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- Обычная ситуация – ребенок все знает, а сдать экзамен не может.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- Рабочее определение компетенции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- К </a:t>
            </a:r>
            <a:r>
              <a:rPr lang="ru-RU" altLang="ru-RU" dirty="0" smtClean="0"/>
              <a:t>счастью, у нас ситуация не такая. Во-первых, не изменения (сдвижки) существующего, а сделать с нуля под задачу. И,</a:t>
            </a:r>
            <a:r>
              <a:rPr lang="ru-RU" altLang="ru-RU" baseline="0" dirty="0" smtClean="0"/>
              <a:t> во-вторых, мы имеем опыт – наработанные принципы организации процесса, из индустрии </a:t>
            </a:r>
            <a:r>
              <a:rPr lang="ru-RU" altLang="ru-RU" baseline="0" dirty="0" err="1" smtClean="0"/>
              <a:t>тест-преп</a:t>
            </a:r>
            <a:r>
              <a:rPr lang="ru-RU" altLang="ru-RU" baseline="0" dirty="0" smtClean="0"/>
              <a:t>. Для анализа программы (разбора) нашего курса воспользуемся блоками (позициями), привычными при рассуждении о среднем образовании: Учебник, Учитель, Школа. И, четвертое, как это развернуто во времени</a:t>
            </a:r>
            <a:endParaRPr lang="de-DE" altLang="ru-RU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531D96E-2BB5-4B1D-A93B-B6647B9D9C16}" type="slidenum">
              <a:rPr lang="en-US" altLang="ru-RU" smtClean="0">
                <a:solidFill>
                  <a:srgbClr val="000000"/>
                </a:solidFill>
              </a:rPr>
              <a:pPr defTabSz="920750"/>
              <a:t>1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Начнем с того, что заменяет «школу». Это среда, включает в себя: </a:t>
            </a:r>
            <a:r>
              <a:rPr lang="en-US" dirty="0" smtClean="0"/>
              <a:t>IT</a:t>
            </a:r>
            <a:r>
              <a:rPr lang="ru-RU" dirty="0" smtClean="0"/>
              <a:t>-систему, класс, систему управления, личные встречи (выделено время), родители</a:t>
            </a:r>
            <a:r>
              <a:rPr lang="ru-RU" baseline="0" dirty="0" smtClean="0"/>
              <a:t> (дом, семья). Класс – только 1 из элементов, он не работает без остального. Обратите внимание – на курс в принципе не может попасть ученик (11 класс), не работающий активно в интернете. И пока отказов мы не встречали. Мобильные модули – вещь добавочная, но полезная и современная.</a:t>
            </a:r>
            <a:endParaRPr lang="ru-RU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C0B0B574-5E32-4A45-902D-630F4FAD6375}" type="slidenum">
              <a:rPr lang="en-US" smtClean="0"/>
              <a:pPr defTabSz="920750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По американским исследованиям, ни один из измеряемых аспектов школы так не влияет на результаты как качество преподавания, качество учительского труда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Hanushek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2010,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. 2). Ни размер класса, ни затраты на образование, ни содержание образования не имеют такого влияния. Мы считаем также. Как отбираем и обучаем преподавателей – за рамками этого доклада. Но его профиль – важный элемент курса. Не только то, что говорить 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(что умеет говорящий)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но и кто говорит – личные качества учителя есть элемент курса.</a:t>
            </a:r>
          </a:p>
          <a:p>
            <a:endParaRPr lang="ru-RU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14E43BC1-0B6C-4219-8862-0C6E4B9F6B95}" type="slidenum">
              <a:rPr lang="en-US" smtClean="0"/>
              <a:pPr defTabSz="920750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3763"/>
            <a:fld id="{59CD3CDD-EC4B-4E7F-987F-5C3AF0F007BE}" type="slidenum">
              <a:rPr lang="en-US" smtClean="0">
                <a:solidFill>
                  <a:srgbClr val="000000"/>
                </a:solidFill>
              </a:rPr>
              <a:pPr defTabSz="893763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3938" y="685800"/>
            <a:ext cx="4914900" cy="35115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27538"/>
            <a:ext cx="5124450" cy="4195762"/>
          </a:xfrm>
          <a:noFill/>
          <a:ln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dirty="0" smtClean="0">
                <a:solidFill>
                  <a:srgbClr val="000000"/>
                </a:solidFill>
              </a:rPr>
              <a:t>Качества: проверены на опыте в реальных ситуациях – раньше (репетитор, лидерский опыт) или во время </a:t>
            </a:r>
            <a:r>
              <a:rPr lang="ru-RU" sz="1200" b="0" dirty="0" err="1" smtClean="0">
                <a:solidFill>
                  <a:srgbClr val="000000"/>
                </a:solidFill>
              </a:rPr>
              <a:t>подгот</a:t>
            </a:r>
            <a:r>
              <a:rPr lang="ru-RU" sz="1200" b="0" dirty="0" smtClean="0">
                <a:solidFill>
                  <a:srgbClr val="000000"/>
                </a:solidFill>
              </a:rPr>
              <a:t>.</a:t>
            </a:r>
            <a:endParaRPr lang="en-US" sz="1200" b="0" dirty="0" smtClean="0">
              <a:solidFill>
                <a:srgbClr val="000000"/>
              </a:solidFill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dirty="0" smtClean="0">
                <a:solidFill>
                  <a:srgbClr val="000000"/>
                </a:solidFill>
              </a:rPr>
              <a:t>Знания: Собственная оценка на ЕГЭ - в ТОП-5% по профильному предмету, постоянные семинары, обмен опытом между преподавателями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dirty="0" err="1" smtClean="0">
                <a:solidFill>
                  <a:srgbClr val="000000"/>
                </a:solidFill>
              </a:rPr>
              <a:t>Методич</a:t>
            </a:r>
            <a:r>
              <a:rPr lang="ru-RU" sz="1200" b="0" dirty="0" smtClean="0">
                <a:solidFill>
                  <a:srgbClr val="000000"/>
                </a:solidFill>
              </a:rPr>
              <a:t>.</a:t>
            </a:r>
            <a:r>
              <a:rPr lang="ru-RU" sz="1200" b="0" baseline="0" dirty="0" smtClean="0">
                <a:solidFill>
                  <a:srgbClr val="000000"/>
                </a:solidFill>
              </a:rPr>
              <a:t> оснащенность – постоянная поддержка </a:t>
            </a:r>
            <a:r>
              <a:rPr lang="en-US" sz="1200" b="0" baseline="0" dirty="0" smtClean="0">
                <a:solidFill>
                  <a:srgbClr val="000000"/>
                </a:solidFill>
              </a:rPr>
              <a:t>R&amp;D</a:t>
            </a:r>
            <a:r>
              <a:rPr lang="ru-RU" sz="1200" b="0" baseline="0" dirty="0" smtClean="0">
                <a:solidFill>
                  <a:srgbClr val="000000"/>
                </a:solidFill>
              </a:rPr>
              <a:t> (на </a:t>
            </a:r>
            <a:r>
              <a:rPr lang="ru-RU" sz="1200" b="0" baseline="0" dirty="0" err="1" smtClean="0">
                <a:solidFill>
                  <a:srgbClr val="000000"/>
                </a:solidFill>
              </a:rPr>
              <a:t>пред-предыд</a:t>
            </a:r>
            <a:r>
              <a:rPr lang="ru-RU" sz="1200" b="0" baseline="0" dirty="0" smtClean="0">
                <a:solidFill>
                  <a:srgbClr val="000000"/>
                </a:solidFill>
              </a:rPr>
              <a:t> </a:t>
            </a:r>
            <a:r>
              <a:rPr lang="ru-RU" sz="1200" b="0" baseline="0" dirty="0" smtClean="0">
                <a:solidFill>
                  <a:srgbClr val="000000"/>
                </a:solidFill>
              </a:rPr>
              <a:t>слайде). </a:t>
            </a:r>
            <a:r>
              <a:rPr lang="ru-RU" sz="1200" b="1" baseline="0" dirty="0" smtClean="0">
                <a:solidFill>
                  <a:srgbClr val="000000"/>
                </a:solidFill>
              </a:rPr>
              <a:t>Тренируется</a:t>
            </a:r>
            <a:r>
              <a:rPr lang="ru-RU" sz="1200" b="0" baseline="0" dirty="0" smtClean="0">
                <a:solidFill>
                  <a:srgbClr val="000000"/>
                </a:solidFill>
              </a:rPr>
              <a:t> на подготовке.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baseline="0" dirty="0" smtClean="0">
                <a:solidFill>
                  <a:srgbClr val="000000"/>
                </a:solidFill>
              </a:rPr>
              <a:t>Регулярные и нерегулярные присутствия на уроках, обсуждения между преподавателями. Сменность состава как принцип (10% в год)</a:t>
            </a:r>
            <a:endParaRPr lang="ru-RU" sz="1200" b="0" dirty="0" smtClean="0">
              <a:solidFill>
                <a:srgbClr val="000000"/>
              </a:solidFill>
            </a:endParaRP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185CAB-8C55-4CBD-9A0A-B444EF724E3D}" type="slidenum">
              <a:rPr lang="en-US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8388" y="695325"/>
            <a:ext cx="4884737" cy="34893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8013"/>
            <a:ext cx="5143500" cy="41814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Учебников нет. Что </a:t>
            </a:r>
            <a:r>
              <a:rPr lang="ru-RU" dirty="0" smtClean="0"/>
              <a:t>получает ученик: на руки – немного. 2 задачника – КК и КДЗ. В КК он записывает алгоритмы и проблемы,</a:t>
            </a:r>
            <a:r>
              <a:rPr lang="ru-RU" baseline="0" dirty="0" smtClean="0"/>
              <a:t> со слов </a:t>
            </a:r>
            <a:r>
              <a:rPr lang="ru-RU" baseline="0" dirty="0" err="1" smtClean="0"/>
              <a:t>преп-ля</a:t>
            </a:r>
            <a:r>
              <a:rPr lang="ru-RU" baseline="0" dirty="0" smtClean="0"/>
              <a:t>. Ну, еще тесты на листочках : диагностика в начале, симуляция ЕГЭ в конце. Вся теория и большая часть задач – в </a:t>
            </a:r>
            <a:r>
              <a:rPr lang="ru-RU" baseline="0" dirty="0" err="1" smtClean="0"/>
              <a:t>онлайне</a:t>
            </a:r>
            <a:r>
              <a:rPr lang="ru-RU" baseline="0" dirty="0" smtClean="0"/>
              <a:t>. Теория – с проверочными заданиями, с гиперссылками, с привязкой по урокам. Там же статистика решений, в разрезе по темам и урокам.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710188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0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185CAB-8C55-4CBD-9A0A-B444EF724E3D}" type="slidenum">
              <a:rPr lang="en-US" sz="12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8388" y="695325"/>
            <a:ext cx="4884737" cy="34893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8013"/>
            <a:ext cx="5143500" cy="41814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Что получает преподаватель:</a:t>
            </a:r>
          </a:p>
          <a:p>
            <a:pPr marL="228600" indent="-228600" eaLnBrk="1" hangingPunct="1">
              <a:buAutoNum type="arabicParenR"/>
            </a:pPr>
            <a:r>
              <a:rPr lang="ru-RU" baseline="0" dirty="0" smtClean="0"/>
              <a:t>Методички, там </a:t>
            </a:r>
            <a:r>
              <a:rPr lang="ru-RU" baseline="0" dirty="0" smtClean="0"/>
              <a:t>же мотивационные элементы</a:t>
            </a:r>
          </a:p>
          <a:p>
            <a:pPr marL="228600" indent="-228600" eaLnBrk="1" hangingPunct="1">
              <a:buNone/>
            </a:pPr>
            <a:r>
              <a:rPr lang="ru-RU" baseline="0" dirty="0" smtClean="0"/>
              <a:t>4) </a:t>
            </a:r>
            <a:r>
              <a:rPr lang="ru-RU" baseline="0" dirty="0" smtClean="0"/>
              <a:t>Непредметные - умение </a:t>
            </a:r>
            <a:r>
              <a:rPr lang="ru-RU" baseline="0" dirty="0" smtClean="0"/>
              <a:t>работать со временем, невнимательность, личная стратегия на ЕГЭ</a:t>
            </a:r>
          </a:p>
          <a:p>
            <a:pPr marL="228600" indent="-228600" eaLnBrk="1" hangingPunct="1">
              <a:buNone/>
            </a:pPr>
            <a:r>
              <a:rPr lang="ru-RU" baseline="0" dirty="0" smtClean="0"/>
              <a:t>5</a:t>
            </a:r>
            <a:r>
              <a:rPr lang="ru-RU" baseline="0" dirty="0" smtClean="0"/>
              <a:t>) Среда - группы </a:t>
            </a:r>
            <a:r>
              <a:rPr lang="ru-RU" baseline="0" dirty="0" smtClean="0"/>
              <a:t>в </a:t>
            </a:r>
            <a:r>
              <a:rPr lang="ru-RU" baseline="0" dirty="0" err="1" smtClean="0"/>
              <a:t>соцсетях</a:t>
            </a:r>
            <a:r>
              <a:rPr lang="ru-RU" baseline="0" dirty="0" smtClean="0"/>
              <a:t>, методы работы с коллективом</a:t>
            </a:r>
          </a:p>
          <a:p>
            <a:pPr marL="228600" indent="-228600" eaLnBrk="1" hangingPunct="1">
              <a:buAutoNum type="arabicParenR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710188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5799C9-48E7-42A6-9823-FF61CF2700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2898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5213" y="696913"/>
            <a:ext cx="4879975" cy="34861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 algn="l"/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Наши курсы – это частный пример. Попробуем выделить то, что относится именно к формированию компетенции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– освоению (не повторению!) практического действия</a:t>
            </a:r>
            <a:endParaRPr lang="ru-RU" sz="1200" kern="1200" dirty="0" smtClean="0">
              <a:solidFill>
                <a:srgbClr val="000000"/>
              </a:solidFill>
              <a:latin typeface="Arial" charset="0"/>
              <a:ea typeface="+mn-ea"/>
              <a:cs typeface="Arial"/>
            </a:endParaRPr>
          </a:p>
          <a:p>
            <a:pPr lvl="0" algn="l"/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Преподаватель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не просто показывает, но и не учит тому, что сам делать не умеет. </a:t>
            </a:r>
            <a:r>
              <a:rPr lang="ru-RU" sz="12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В нашем случае сущностные элементы – алгоритмы действий и проблемы. Среда – возможность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</a:t>
            </a:r>
            <a:r>
              <a:rPr lang="ru-RU" sz="1200" kern="1200" baseline="0" dirty="0" err="1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тренироваться+атмосфера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интереса, </a:t>
            </a:r>
            <a:r>
              <a:rPr lang="ru-RU" sz="1200" kern="1200" baseline="0" dirty="0" err="1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соревновательности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. </a:t>
            </a:r>
            <a:r>
              <a:rPr lang="ru-RU" sz="1200" kern="1200" baseline="0" dirty="0" err="1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Соцсети</a:t>
            </a:r>
            <a:r>
              <a:rPr lang="ru-RU" sz="1200" kern="1200" baseline="0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– привычная среда, адекватная.</a:t>
            </a:r>
            <a:endParaRPr lang="de-DE" altLang="ru-RU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D531D96E-2BB5-4B1D-A93B-B6647B9D9C16}" type="slidenum">
              <a:rPr lang="en-US" altLang="ru-RU" smtClean="0">
                <a:solidFill>
                  <a:srgbClr val="000000"/>
                </a:solidFill>
              </a:rPr>
              <a:pPr defTabSz="920750"/>
              <a:t>8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49" descr="BCG_Logotype_Regular_rev"/>
          <p:cNvSpPr>
            <a:spLocks noChangeAspect="1" noChangeArrowheads="1"/>
          </p:cNvSpPr>
          <p:nvPr/>
        </p:nvSpPr>
        <p:spPr bwMode="auto">
          <a:xfrm>
            <a:off x="2711450" y="5832475"/>
            <a:ext cx="41783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3" name="Picture 10" descr="C:\Users\Michael\Desktop\Logo 2.0\Maximum Logo New Tests larg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96850"/>
            <a:ext cx="260508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63513"/>
            <a:ext cx="8686800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19" y="1508133"/>
            <a:ext cx="8686800" cy="46148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AU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AU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GB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9EED8399-B819-4349-AD8A-7BCEFB6DFE5D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2FB261F0-BB15-41AD-95F3-70FF7DC54B05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8F6DC2C7-6F4A-4A66-84C8-7AA80078FAE6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312626EC-99FC-4EBD-B3B7-1AEE6FF84B53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GB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9426534D-BF47-4C0A-BD07-13AC86B5D912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9EBB22FC-60BE-44C9-ACD1-3483871018EE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24A5755-59BC-4AC2-95A2-C924568C6536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11176350-C28E-436A-9CD6-98295BC6952D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GB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38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060950"/>
            <a:ext cx="9601200" cy="1800225"/>
          </a:xfrm>
          <a:prstGeom prst="rect">
            <a:avLst/>
          </a:prstGeom>
          <a:solidFill>
            <a:srgbClr val="177B57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pic>
        <p:nvPicPr>
          <p:cNvPr id="3" name="Picture 149" descr="BCG_Monogra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677863"/>
            <a:ext cx="15684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150" descr="BCG_Logotype_Regular_rev"/>
          <p:cNvSpPr>
            <a:spLocks noChangeAspect="1" noChangeArrowheads="1"/>
          </p:cNvSpPr>
          <p:nvPr userDrawn="1"/>
        </p:nvSpPr>
        <p:spPr bwMode="auto">
          <a:xfrm>
            <a:off x="2774950" y="5840413"/>
            <a:ext cx="40513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974138" y="6673850"/>
            <a:ext cx="185737" cy="133350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95B4397C-13AF-4489-A63F-3EA29103B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3CEDB8C-8FC1-4935-9841-1EE19F2A8122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060E1FAA-4DDF-4842-AA0E-ED86B1E56EB4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EA4917D-DFAE-43FA-A4AC-4B552E7527AF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72E78D95-3339-4849-BA72-FEEC46A83FEC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GB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8133"/>
            <a:ext cx="42672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4" y="1508133"/>
            <a:ext cx="42672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20101872-E4A6-40EC-A2B9-B413C5C875ED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2BA7BAEB-53BA-4DBF-BD9D-0CE9D53E70A3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D1D283BC-5917-4F56-AA8A-9A8BBFE3C3EB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119" descr="BCG_Logotype_Regular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975725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37C9403F-F3E3-433A-8129-B30A52106B96}" type="slidenum">
              <a:rPr lang="tr-TR" sz="9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tr-TR" sz="900" smtClean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tr-TR" sz="900" smtClean="0">
              <a:solidFill>
                <a:srgbClr val="000000"/>
              </a:solidFill>
            </a:endParaRPr>
          </a:p>
        </p:txBody>
      </p:sp>
      <p:sp>
        <p:nvSpPr>
          <p:cNvPr id="7" name="Slide Number Placeholder 5" hidden="1"/>
          <p:cNvSpPr>
            <a:spLocks/>
          </p:cNvSpPr>
          <p:nvPr/>
        </p:nvSpPr>
        <p:spPr bwMode="auto">
          <a:xfrm>
            <a:off x="9123363" y="6826250"/>
            <a:ext cx="184150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tr-TR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tr-TR" altLang="ru-RU" sz="900" smtClean="0">
              <a:solidFill>
                <a:srgbClr val="000000"/>
              </a:solidFill>
            </a:endParaRPr>
          </a:p>
        </p:txBody>
      </p:sp>
      <p:sp>
        <p:nvSpPr>
          <p:cNvPr id="9" name="FooterSimple"/>
          <p:cNvSpPr txBox="1">
            <a:spLocks noChangeArrowheads="1"/>
          </p:cNvSpPr>
          <p:nvPr userDrawn="1"/>
        </p:nvSpPr>
        <p:spPr bwMode="auto">
          <a:xfrm>
            <a:off x="442913" y="6700838"/>
            <a:ext cx="3073400" cy="1063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700" smtClean="0">
                <a:solidFill>
                  <a:srgbClr val="808080"/>
                </a:solidFill>
              </a:rPr>
              <a:t>248846-30 Project Bosphorus-1st Steering Committee-25May11-DA v11.pptx</a:t>
            </a:r>
            <a:endParaRPr lang="tr-TR" sz="1400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060950"/>
            <a:ext cx="9601200" cy="1800225"/>
          </a:xfrm>
          <a:prstGeom prst="rect">
            <a:avLst/>
          </a:prstGeom>
          <a:solidFill>
            <a:srgbClr val="177B57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AU" altLang="ru-RU" sz="1800" smtClean="0">
              <a:solidFill>
                <a:srgbClr val="000000"/>
              </a:solidFill>
            </a:endParaRPr>
          </a:p>
        </p:txBody>
      </p:sp>
      <p:pic>
        <p:nvPicPr>
          <p:cNvPr id="4" name="Picture 149" descr="BCG_Monogra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677863"/>
            <a:ext cx="15684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icture 150" descr="BCG_Logotype_Regular_rev"/>
          <p:cNvSpPr>
            <a:spLocks noChangeAspect="1" noChangeArrowheads="1"/>
          </p:cNvSpPr>
          <p:nvPr userDrawn="1"/>
        </p:nvSpPr>
        <p:spPr bwMode="auto">
          <a:xfrm>
            <a:off x="2776538" y="5840413"/>
            <a:ext cx="40497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40251" y="692251"/>
            <a:ext cx="1619003" cy="663993"/>
          </a:xfr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 hidden="1"/>
          <p:cNvSpPr>
            <a:spLocks/>
          </p:cNvSpPr>
          <p:nvPr userDrawn="1"/>
        </p:nvSpPr>
        <p:spPr bwMode="auto">
          <a:xfrm>
            <a:off x="9121775" y="6826250"/>
            <a:ext cx="185738" cy="13335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AU" altLang="ru-RU" sz="900" smtClean="0">
                <a:solidFill>
                  <a:srgbClr val="000000"/>
                </a:solidFill>
              </a:rPr>
              <a:t>‹#›</a:t>
            </a:r>
          </a:p>
          <a:p>
            <a:pPr algn="r" eaLnBrk="1" hangingPunct="1">
              <a:defRPr/>
            </a:pPr>
            <a:endParaRPr lang="en-AU" altLang="ru-RU" sz="90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3133" y="1508400"/>
            <a:ext cx="8716098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60950"/>
            <a:ext cx="9601200" cy="1800225"/>
          </a:xfrm>
          <a:prstGeom prst="rect">
            <a:avLst/>
          </a:prstGeom>
          <a:solidFill>
            <a:srgbClr val="177B57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AU" altLang="ru-RU" sz="1800" smtClean="0">
              <a:solidFill>
                <a:srgbClr val="000000"/>
              </a:solidFill>
            </a:endParaRPr>
          </a:p>
        </p:txBody>
      </p:sp>
      <p:pic>
        <p:nvPicPr>
          <p:cNvPr id="3" name="Picture 149" descr="BCG_Monogram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677863"/>
            <a:ext cx="156845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icture 150" descr="BCG_Logotype_Regular_rev"/>
          <p:cNvSpPr>
            <a:spLocks noChangeAspect="1" noChangeArrowheads="1"/>
          </p:cNvSpPr>
          <p:nvPr/>
        </p:nvSpPr>
        <p:spPr bwMode="auto">
          <a:xfrm>
            <a:off x="2776538" y="5840413"/>
            <a:ext cx="404971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32" y="274638"/>
            <a:ext cx="864235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34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34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2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2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36" y="273050"/>
            <a:ext cx="31591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48" y="273074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36" y="1435103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201" y="4800600"/>
            <a:ext cx="576103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201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201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47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3513"/>
            <a:ext cx="868680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Slide title</a:t>
            </a:r>
          </a:p>
        </p:txBody>
      </p:sp>
      <p:sp>
        <p:nvSpPr>
          <p:cNvPr id="1229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8125"/>
            <a:ext cx="8686800" cy="461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Body text</a:t>
            </a:r>
          </a:p>
          <a:p>
            <a:pPr lvl="1"/>
            <a:r>
              <a:rPr lang="en-US" altLang="ru-RU" smtClean="0"/>
              <a:t>First level</a:t>
            </a:r>
          </a:p>
          <a:p>
            <a:pPr lvl="2"/>
            <a:r>
              <a:rPr lang="en-US" altLang="ru-RU" smtClean="0"/>
              <a:t>Second level</a:t>
            </a:r>
          </a:p>
          <a:p>
            <a:pPr lvl="3"/>
            <a:r>
              <a:rPr lang="en-US" altLang="ru-RU" smtClean="0"/>
              <a:t>Third level</a:t>
            </a:r>
          </a:p>
          <a:p>
            <a:pPr lvl="4"/>
            <a:r>
              <a:rPr lang="en-US" altLang="ru-RU" smtClean="0"/>
              <a:t>Quotation level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87548D8-EC54-46F1-9A29-162D7A64AFE7}" type="slidenum">
              <a:rPr lang="en-US" sz="900" smtClean="0"/>
              <a:pPr algn="r" eaLnBrk="1" hangingPunct="1">
                <a:defRPr/>
              </a:pPr>
              <a:t>‹#›</a:t>
            </a:fld>
            <a:endParaRPr lang="en-US" sz="900" smtClean="0"/>
          </a:p>
        </p:txBody>
      </p:sp>
      <p:sp>
        <p:nvSpPr>
          <p:cNvPr id="1029" name="Line 78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  <a:effectLst>
            <a:outerShdw dist="25400" dir="5400000" algn="ctr" rotWithShape="0">
              <a:srgbClr val="FF9933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2294" name="Picture 10" descr="C:\Users\Michael\Desktop\Logo 2.0\Maximum Logo New Tests large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31238" y="44450"/>
            <a:ext cx="90646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82" r:id="rId1"/>
    <p:sldLayoutId id="2147489959" r:id="rId2"/>
    <p:sldLayoutId id="2147489960" r:id="rId3"/>
    <p:sldLayoutId id="2147489961" r:id="rId4"/>
    <p:sldLayoutId id="2147489962" r:id="rId5"/>
    <p:sldLayoutId id="2147489963" r:id="rId6"/>
    <p:sldLayoutId id="2147489964" r:id="rId7"/>
    <p:sldLayoutId id="2147489965" r:id="rId8"/>
    <p:sldLayoutId id="2147489966" r:id="rId9"/>
    <p:sldLayoutId id="2147489967" r:id="rId10"/>
    <p:sldLayoutId id="21474899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04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04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04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0404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42913" y="161925"/>
            <a:ext cx="8716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GB" altLang="ru-RU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2913" y="1508125"/>
            <a:ext cx="87169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GB" altLang="ru-RU" smtClean="0"/>
          </a:p>
        </p:txBody>
      </p:sp>
      <p:sp>
        <p:nvSpPr>
          <p:cNvPr id="2052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outerShdw dist="25400" dir="5400000" algn="ctr" rotWithShape="0">
              <a:srgbClr val="0033CC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8974138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43E6C940-DC5B-4C3A-9075-560CF1FFC917}" type="slidenum">
              <a:rPr lang="en-GB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 sz="9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4" r:id="rId1"/>
    <p:sldLayoutId id="2147489968" r:id="rId2"/>
    <p:sldLayoutId id="2147489969" r:id="rId3"/>
    <p:sldLayoutId id="2147489970" r:id="rId4"/>
    <p:sldLayoutId id="2147489985" r:id="rId5"/>
    <p:sldLayoutId id="2147489986" r:id="rId6"/>
    <p:sldLayoutId id="2147489987" r:id="rId7"/>
    <p:sldLayoutId id="2147489988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42913" y="161925"/>
            <a:ext cx="8716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GB" altLang="ru-RU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2913" y="1508125"/>
            <a:ext cx="87169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GB" altLang="ru-RU" smtClean="0"/>
          </a:p>
        </p:txBody>
      </p:sp>
      <p:sp>
        <p:nvSpPr>
          <p:cNvPr id="3076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outerShdw dist="25400" dir="5400000" algn="ctr" rotWithShape="0">
              <a:srgbClr val="0033CC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8974138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C5CF4B8-5823-4995-8E11-24EA8A06684B}" type="slidenum">
              <a:rPr lang="en-GB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 sz="9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89" r:id="rId1"/>
    <p:sldLayoutId id="2147489971" r:id="rId2"/>
    <p:sldLayoutId id="2147489972" r:id="rId3"/>
    <p:sldLayoutId id="2147489973" r:id="rId4"/>
    <p:sldLayoutId id="2147489990" r:id="rId5"/>
    <p:sldLayoutId id="2147489991" r:id="rId6"/>
    <p:sldLayoutId id="2147489992" r:id="rId7"/>
    <p:sldLayoutId id="2147489993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42913" y="161925"/>
            <a:ext cx="8716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GB" altLang="ru-RU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2913" y="1508125"/>
            <a:ext cx="87169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GB" altLang="ru-RU" smtClean="0"/>
          </a:p>
        </p:txBody>
      </p:sp>
      <p:sp>
        <p:nvSpPr>
          <p:cNvPr id="4100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outerShdw dist="25400" dir="5400000" algn="ctr" rotWithShape="0">
              <a:srgbClr val="0033CC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8974138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5A862059-0A72-4917-B0B9-34BB9B1B4D3E}" type="slidenum">
              <a:rPr lang="en-GB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 sz="9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94" r:id="rId1"/>
    <p:sldLayoutId id="2147489974" r:id="rId2"/>
    <p:sldLayoutId id="2147489975" r:id="rId3"/>
    <p:sldLayoutId id="2147489995" r:id="rId4"/>
    <p:sldLayoutId id="2147489976" r:id="rId5"/>
    <p:sldLayoutId id="2147489996" r:id="rId6"/>
    <p:sldLayoutId id="2147489997" r:id="rId7"/>
    <p:sldLayoutId id="2147489998" r:id="rId8"/>
    <p:sldLayoutId id="214748999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42913" y="161925"/>
            <a:ext cx="8716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GB" altLang="ru-RU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2913" y="1508125"/>
            <a:ext cx="87169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GB" altLang="ru-RU" smtClean="0"/>
          </a:p>
        </p:txBody>
      </p:sp>
      <p:sp>
        <p:nvSpPr>
          <p:cNvPr id="5124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outerShdw dist="25400" dir="5400000" algn="ctr" rotWithShape="0">
              <a:srgbClr val="0033CC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8974138" y="6673850"/>
            <a:ext cx="184150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C8DB0BD2-9CBA-4336-AFC0-AD7BCE0157C8}" type="slidenum">
              <a:rPr lang="en-GB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 sz="9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GB" sz="9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00" r:id="rId1"/>
    <p:sldLayoutId id="2147489977" r:id="rId2"/>
    <p:sldLayoutId id="2147489978" r:id="rId3"/>
    <p:sldLayoutId id="2147489979" r:id="rId4"/>
    <p:sldLayoutId id="2147490001" r:id="rId5"/>
    <p:sldLayoutId id="2147490002" r:id="rId6"/>
    <p:sldLayoutId id="2147490003" r:id="rId7"/>
    <p:sldLayoutId id="2147490004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42913" y="161925"/>
            <a:ext cx="8716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AU" altLang="ru-RU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2913" y="1508125"/>
            <a:ext cx="87169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AU" altLang="ru-RU" smtClean="0"/>
          </a:p>
        </p:txBody>
      </p:sp>
      <p:sp>
        <p:nvSpPr>
          <p:cNvPr id="7" name="FooterSimple"/>
          <p:cNvSpPr/>
          <p:nvPr/>
        </p:nvSpPr>
        <p:spPr>
          <a:xfrm>
            <a:off x="442913" y="6699250"/>
            <a:ext cx="625475" cy="107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700">
                <a:solidFill>
                  <a:srgbClr val="808080"/>
                </a:solidFill>
              </a:rPr>
              <a:t>IT Newbies Guide - IT Basics Chapter May12.pptx</a:t>
            </a:r>
            <a:endParaRPr lang="en-AU" sz="700" dirty="0">
              <a:solidFill>
                <a:srgbClr val="808080"/>
              </a:solidFill>
            </a:endParaRPr>
          </a:p>
        </p:txBody>
      </p:sp>
      <p:sp>
        <p:nvSpPr>
          <p:cNvPr id="6149" name="Line 115"/>
          <p:cNvSpPr>
            <a:spLocks noChangeShapeType="1"/>
          </p:cNvSpPr>
          <p:nvPr/>
        </p:nvSpPr>
        <p:spPr bwMode="auto">
          <a:xfrm flipH="1">
            <a:off x="0" y="1003300"/>
            <a:ext cx="960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>
            <a:outerShdw dist="25400" dir="5400000" algn="ctr" rotWithShape="0">
              <a:schemeClr val="folHlink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7414" name="Picture 119" descr="BCG_Logotype_Regular_RG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97300" y="6675438"/>
            <a:ext cx="2006600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8974138" y="6673850"/>
            <a:ext cx="18415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DBA5B63C-204B-4EED-A47F-421EF1298172}" type="slidenum">
              <a:rPr lang="en-AU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AU" sz="90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AU" sz="900" smtClean="0">
              <a:solidFill>
                <a:srgbClr val="000000"/>
              </a:solidFill>
            </a:endParaRPr>
          </a:p>
        </p:txBody>
      </p:sp>
      <p:sp>
        <p:nvSpPr>
          <p:cNvPr id="6152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806825" y="73025"/>
            <a:ext cx="19859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AU" altLang="ru-RU" sz="1200" b="1" smtClean="0">
                <a:solidFill>
                  <a:srgbClr val="C41300"/>
                </a:solidFill>
              </a:rPr>
              <a:t>Draft – For discussion only</a:t>
            </a:r>
          </a:p>
        </p:txBody>
      </p:sp>
      <p:sp>
        <p:nvSpPr>
          <p:cNvPr id="615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 rot="-5400000">
            <a:off x="7167563" y="4252912"/>
            <a:ext cx="4560888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AU" altLang="ru-RU" sz="700" smtClean="0">
                <a:solidFill>
                  <a:srgbClr val="808080"/>
                </a:solidFill>
              </a:rPr>
              <a:t>Copyright © 2012 by The Boston Consulting Group, Inc.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05" r:id="rId1"/>
    <p:sldLayoutId id="2147490006" r:id="rId2"/>
    <p:sldLayoutId id="2147489980" r:id="rId3"/>
    <p:sldLayoutId id="2147489981" r:id="rId4"/>
    <p:sldLayoutId id="214749000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image" Target="../media/image7.emf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image" Target="../media/image6.emf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oleObject" Target="../embeddings/oleObject2.bin"/><Relationship Id="rId32" Type="http://schemas.openxmlformats.org/officeDocument/2006/relationships/image" Target="../media/image13.png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notesSlide" Target="../notesSlides/notesSlide3.xml"/><Relationship Id="rId28" Type="http://schemas.openxmlformats.org/officeDocument/2006/relationships/image" Target="../media/image9.jpeg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image" Target="../media/image12.emf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8.png"/><Relationship Id="rId30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34" Type="http://schemas.openxmlformats.org/officeDocument/2006/relationships/oleObject" Target="../embeddings/oleObject3.bin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notesSlide" Target="../notesSlides/notesSlide5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tags" Target="../tags/tag55.xml"/><Relationship Id="rId1" Type="http://schemas.openxmlformats.org/officeDocument/2006/relationships/vmlDrawing" Target="../drawings/vmlDrawing3.v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tags" Target="../tags/tag54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tags" Target="../tags/tag57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454025" y="2265363"/>
            <a:ext cx="8936038" cy="278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30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Стандартизированный экзамен как практика.</a:t>
            </a:r>
          </a:p>
          <a:p>
            <a:pPr>
              <a:spcAft>
                <a:spcPts val="30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Переформатирование учебного предмета.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300"/>
              </a:spcAft>
              <a:defRPr/>
            </a:pPr>
            <a:endParaRPr lang="ru-RU" sz="25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US" sz="25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28 апреля 2014</a:t>
            </a:r>
            <a:endParaRPr lang="ru-RU" sz="1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0" y="5419725"/>
            <a:ext cx="9601200" cy="1438275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FF9933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altLang="ru-RU"/>
          </a:p>
        </p:txBody>
      </p:sp>
      <p:sp>
        <p:nvSpPr>
          <p:cNvPr id="45060" name="AutoShape 6" descr="https://mail-attachment.googleusercontent.com/attachment/u/3/?ui=2&amp;ik=13f7c3ce8e&amp;view=att&amp;th=13d3aa2c1fac3e2e&amp;attid=0.1&amp;disp=inline&amp;realattid=f_hdx2dym60&amp;safe=1&amp;zw&amp;saduie=AG9B_P9WxawoY9Wo2_XZIRtoT9vI&amp;sadet=1362489361152&amp;sads=FxLZz4g6SgAWPuA9vzf1KsTUTDc"/>
          <p:cNvSpPr>
            <a:spLocks noChangeAspect="1" noChangeArrowheads="1"/>
          </p:cNvSpPr>
          <p:nvPr/>
        </p:nvSpPr>
        <p:spPr bwMode="auto">
          <a:xfrm>
            <a:off x="1127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5061" name="AutoShape 8" descr="https://mail-attachment.googleusercontent.com/attachment/u/3/?ui=2&amp;ik=13f7c3ce8e&amp;view=att&amp;th=13d3aa2c1fac3e2e&amp;attid=0.1&amp;disp=inline&amp;realattid=f_hdx2dym60&amp;safe=1&amp;zw&amp;saduie=AG9B_P9WxawoY9Wo2_XZIRtoT9vI&amp;sadet=1362489361152&amp;sads=FxLZz4g6SgAWPuA9vzf1KsTUTDc"/>
          <p:cNvSpPr>
            <a:spLocks noChangeAspect="1" noChangeArrowheads="1"/>
          </p:cNvSpPr>
          <p:nvPr/>
        </p:nvSpPr>
        <p:spPr bwMode="auto">
          <a:xfrm>
            <a:off x="265113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5062" name="AutoShape 10" descr="https://mail-attachment.googleusercontent.com/attachment/u/3/?ui=2&amp;ik=13f7c3ce8e&amp;view=att&amp;th=13d3aa2c1fac3e2e&amp;attid=0.1&amp;disp=inline&amp;realattid=f_hdx2dym60&amp;safe=1&amp;zw&amp;saduie=AG9B_P9WxawoY9Wo2_XZIRtoT9vI&amp;sadet=1362489361152&amp;sads=FxLZz4g6SgAWPuA9vzf1KsTUTDc"/>
          <p:cNvSpPr>
            <a:spLocks noChangeAspect="1" noChangeArrowheads="1"/>
          </p:cNvSpPr>
          <p:nvPr/>
        </p:nvSpPr>
        <p:spPr bwMode="auto">
          <a:xfrm>
            <a:off x="417513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2" hidden="1"/>
          <p:cNvGraphicFramePr>
            <a:graphicFrameLocks/>
          </p:cNvGraphicFramePr>
          <p:nvPr/>
        </p:nvGraphicFramePr>
        <p:xfrm>
          <a:off x="0" y="0"/>
          <a:ext cx="153988" cy="158750"/>
        </p:xfrm>
        <a:graphic>
          <a:graphicData uri="http://schemas.openxmlformats.org/presentationml/2006/ole">
            <p:oleObj spid="_x0000_s131074" name="think-cell Slide" r:id="rId4" imgW="0" imgH="0" progId="">
              <p:embed/>
            </p:oleObj>
          </a:graphicData>
        </a:graphic>
      </p:graphicFrame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Основные выводы</a:t>
            </a:r>
            <a:endParaRPr lang="en-US" altLang="ru-RU" sz="1600" dirty="0" smtClean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66611" y="1218149"/>
            <a:ext cx="9085669" cy="915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Переход от передачи знаний к освоению практик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733" y="2699013"/>
            <a:ext cx="8823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Другой тип учебного процесса, другие элементы и схемы.</a:t>
            </a:r>
          </a:p>
          <a:p>
            <a:pPr lvl="0" algn="ctr"/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Частные задачи </a:t>
            </a: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(«компетенции») </a:t>
            </a: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могут быть решены с меньшими затратами, используя существующие элементы, существующие конструкции. Может быть мимикрия под существующие институты.</a:t>
            </a:r>
            <a:endParaRPr lang="ru-RU" sz="20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2" hidden="1"/>
          <p:cNvGraphicFramePr>
            <a:graphicFrameLocks/>
          </p:cNvGraphicFramePr>
          <p:nvPr/>
        </p:nvGraphicFramePr>
        <p:xfrm>
          <a:off x="0" y="0"/>
          <a:ext cx="153988" cy="158750"/>
        </p:xfrm>
        <a:graphic>
          <a:graphicData uri="http://schemas.openxmlformats.org/presentationml/2006/ole">
            <p:oleObj spid="_x0000_s2050" name="think-cell Slide" r:id="rId4" imgW="0" imgH="0" progId="">
              <p:embed/>
            </p:oleObj>
          </a:graphicData>
        </a:graphic>
      </p:graphicFrame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Бизнес-задача – сформировать компетенцию «сдать экзамен» (немного шутка)</a:t>
            </a:r>
            <a:endParaRPr lang="en-US" altLang="ru-RU" sz="1600" dirty="0" smtClean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17410" y="1218149"/>
            <a:ext cx="9085669" cy="915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Умение применять полученные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знания и навыки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знакомых и незнакомых  трудовых ситуациях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2309545"/>
            <a:ext cx="8823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0000"/>
                </a:solidFill>
                <a:latin typeface="+mn-lt"/>
                <a:cs typeface="Arial"/>
              </a:rPr>
              <a:t>ЕГЭ </a:t>
            </a:r>
            <a:r>
              <a:rPr lang="ru-RU" sz="20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как незнакомая и не учебная ситуация. Определенный тип практики </a:t>
            </a:r>
          </a:p>
          <a:p>
            <a:pPr lvl="0" algn="ctr"/>
            <a:r>
              <a:rPr lang="ru-RU" sz="20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Построить учебный курс.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015490" y="5501640"/>
            <a:ext cx="156972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Учебник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11680" y="4465320"/>
            <a:ext cx="156972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Учитель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019300" y="3451860"/>
            <a:ext cx="156972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Школа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(среда)</a:t>
            </a:r>
          </a:p>
        </p:txBody>
      </p:sp>
      <p:sp>
        <p:nvSpPr>
          <p:cNvPr id="14" name="Правая круглая скобка 13"/>
          <p:cNvSpPr/>
          <p:nvPr/>
        </p:nvSpPr>
        <p:spPr bwMode="auto">
          <a:xfrm>
            <a:off x="3230880" y="3200400"/>
            <a:ext cx="533400" cy="3429000"/>
          </a:xfrm>
          <a:prstGeom prst="rightBracket">
            <a:avLst/>
          </a:prstGeom>
          <a:ln w="28575">
            <a:headEnd type="non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Штриховая стрелка вправо 14"/>
          <p:cNvSpPr/>
          <p:nvPr/>
        </p:nvSpPr>
        <p:spPr bwMode="auto">
          <a:xfrm>
            <a:off x="3840480" y="4450080"/>
            <a:ext cx="1402080" cy="9144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3120" y="458724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8" name="Правая круглая скобка 17"/>
          <p:cNvSpPr/>
          <p:nvPr/>
        </p:nvSpPr>
        <p:spPr bwMode="auto">
          <a:xfrm rot="10800000">
            <a:off x="5364480" y="3200400"/>
            <a:ext cx="533400" cy="3429000"/>
          </a:xfrm>
          <a:prstGeom prst="rightBracket">
            <a:avLst/>
          </a:prstGeom>
          <a:ln w="28575">
            <a:headEnd type="non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39840" y="377952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49072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60720" y="408432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97880" y="554736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50280" y="347472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0594" name="think-cell Slide" r:id="rId24" imgW="270" imgH="270" progId="">
              <p:embed/>
            </p:oleObj>
          </a:graphicData>
        </a:graphic>
      </p:graphicFrame>
      <p:sp>
        <p:nvSpPr>
          <p:cNvPr id="41987" name="Oval 3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63700" y="3640138"/>
            <a:ext cx="1066800" cy="1054100"/>
          </a:xfrm>
          <a:prstGeom prst="ellipse">
            <a:avLst/>
          </a:prstGeom>
          <a:solidFill>
            <a:srgbClr val="F9EFBD"/>
          </a:solidFill>
          <a:ln w="9525" algn="ctr">
            <a:solidFill>
              <a:srgbClr val="F9EFBD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/>
          </a:p>
        </p:txBody>
      </p:sp>
      <p:sp>
        <p:nvSpPr>
          <p:cNvPr id="41988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49650" y="2417763"/>
            <a:ext cx="1812925" cy="657225"/>
          </a:xfrm>
          <a:prstGeom prst="roundRect">
            <a:avLst>
              <a:gd name="adj" fmla="val 16667"/>
            </a:avLst>
          </a:prstGeom>
          <a:solidFill>
            <a:srgbClr val="ACC6D0"/>
          </a:solidFill>
          <a:ln w="9525" algn="ctr">
            <a:solidFill>
              <a:srgbClr val="ACC6D0"/>
            </a:solidFill>
            <a:round/>
            <a:headEnd type="none" w="lg" len="lg"/>
            <a:tailEnd type="none" w="lg" len="lg"/>
          </a:ln>
        </p:spPr>
        <p:txBody>
          <a:bodyPr lIns="576000" tIns="91440" rIns="0" bIns="91440" anchor="ctr"/>
          <a:lstStyle/>
          <a:p>
            <a:r>
              <a:rPr lang="ru-RU" sz="1500" b="1" i="1"/>
              <a:t>Мобильные модули</a:t>
            </a:r>
            <a:endParaRPr lang="en-US" sz="1500" b="1" i="1"/>
          </a:p>
        </p:txBody>
      </p:sp>
      <p:sp>
        <p:nvSpPr>
          <p:cNvPr id="41989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49650" y="1509713"/>
            <a:ext cx="1812925" cy="658812"/>
          </a:xfrm>
          <a:prstGeom prst="roundRect">
            <a:avLst>
              <a:gd name="adj" fmla="val 16667"/>
            </a:avLst>
          </a:prstGeom>
          <a:solidFill>
            <a:srgbClr val="ACC6D0"/>
          </a:solidFill>
          <a:ln w="9525" algn="ctr">
            <a:solidFill>
              <a:srgbClr val="ACC6D0"/>
            </a:solidFill>
            <a:round/>
            <a:headEnd type="none" w="lg" len="lg"/>
            <a:tailEnd type="none" w="lg" len="lg"/>
          </a:ln>
        </p:spPr>
        <p:txBody>
          <a:bodyPr lIns="822960" tIns="91440" rIns="0" bIns="91440" anchor="ctr"/>
          <a:lstStyle/>
          <a:p>
            <a:r>
              <a:rPr lang="ru-RU" sz="1500" b="1" i="1" dirty="0"/>
              <a:t>Онлайн модули</a:t>
            </a:r>
            <a:endParaRPr lang="en-US" sz="1500" b="1" i="1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560763" y="3605213"/>
            <a:ext cx="1814512" cy="1111250"/>
          </a:xfrm>
          <a:prstGeom prst="rect">
            <a:avLst/>
          </a:prstGeom>
          <a:solidFill>
            <a:srgbClr val="DCC05A"/>
          </a:solidFill>
          <a:ln w="15875">
            <a:solidFill>
              <a:srgbClr val="FF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Занятия 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в классе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1991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49650" y="5411788"/>
            <a:ext cx="1812925" cy="658812"/>
          </a:xfrm>
          <a:prstGeom prst="roundRect">
            <a:avLst>
              <a:gd name="adj" fmla="val 16667"/>
            </a:avLst>
          </a:prstGeom>
          <a:solidFill>
            <a:srgbClr val="F9EFBD"/>
          </a:solidFill>
          <a:ln w="9525" algn="ctr">
            <a:solidFill>
              <a:srgbClr val="F9EFBD"/>
            </a:solidFill>
            <a:round/>
            <a:headEnd type="none" w="lg" len="lg"/>
            <a:tailEnd type="none" w="lg" len="lg"/>
          </a:ln>
        </p:spPr>
        <p:txBody>
          <a:bodyPr lIns="822960" tIns="91440" rIns="0" bIns="91440" anchor="ctr"/>
          <a:lstStyle/>
          <a:p>
            <a:r>
              <a:rPr lang="ru-RU" sz="1500" b="1" i="1"/>
              <a:t>Личные встречи</a:t>
            </a:r>
            <a:endParaRPr lang="en-US" sz="1500" b="1" i="1"/>
          </a:p>
        </p:txBody>
      </p:sp>
      <p:sp>
        <p:nvSpPr>
          <p:cNvPr id="41992" name="Text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26300" y="4491038"/>
            <a:ext cx="2246313" cy="1768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45720" rIns="0" bIns="90000">
            <a:spAutoFit/>
          </a:bodyPr>
          <a:lstStyle/>
          <a:p>
            <a:pPr marL="88900" indent="-88900">
              <a:spcBef>
                <a:spcPts val="600"/>
              </a:spcBef>
              <a:buClr>
                <a:srgbClr val="177B57"/>
              </a:buClr>
              <a:buSzPct val="100000"/>
              <a:buFontTx/>
              <a:buChar char="•"/>
            </a:pPr>
            <a:r>
              <a:rPr lang="en-US" sz="1200" b="1">
                <a:solidFill>
                  <a:srgbClr val="000000"/>
                </a:solidFill>
              </a:rPr>
              <a:t>R&amp;D </a:t>
            </a:r>
            <a:r>
              <a:rPr lang="ru-RU" sz="1200" b="1">
                <a:solidFill>
                  <a:srgbClr val="000000"/>
                </a:solidFill>
              </a:rPr>
              <a:t>центр</a:t>
            </a:r>
            <a:r>
              <a:rPr lang="en-US" sz="1200">
                <a:solidFill>
                  <a:srgbClr val="000000"/>
                </a:solidFill>
              </a:rPr>
              <a:t>: </a:t>
            </a:r>
            <a:r>
              <a:rPr lang="ru-RU" sz="1200">
                <a:solidFill>
                  <a:srgbClr val="000000"/>
                </a:solidFill>
              </a:rPr>
              <a:t>исследование  экзамена и обновление курса</a:t>
            </a:r>
          </a:p>
          <a:p>
            <a:pPr marL="88900" indent="-88900">
              <a:spcBef>
                <a:spcPts val="600"/>
              </a:spcBef>
              <a:buClr>
                <a:srgbClr val="177B57"/>
              </a:buClr>
              <a:buSzPct val="100000"/>
              <a:buFontTx/>
              <a:buChar char="•"/>
            </a:pPr>
            <a:r>
              <a:rPr lang="ru-RU" sz="1200" b="1">
                <a:solidFill>
                  <a:srgbClr val="000000"/>
                </a:solidFill>
              </a:rPr>
              <a:t>Супервизоры</a:t>
            </a:r>
            <a:r>
              <a:rPr lang="en-US" sz="1200">
                <a:solidFill>
                  <a:srgbClr val="000000"/>
                </a:solidFill>
              </a:rPr>
              <a:t>: </a:t>
            </a:r>
            <a:r>
              <a:rPr lang="ru-RU" sz="1200">
                <a:solidFill>
                  <a:srgbClr val="000000"/>
                </a:solidFill>
              </a:rPr>
              <a:t>мониторинг учителей, оценка и профессиональное развитие</a:t>
            </a:r>
          </a:p>
          <a:p>
            <a:pPr marL="88900" indent="-88900">
              <a:spcBef>
                <a:spcPts val="600"/>
              </a:spcBef>
              <a:buClr>
                <a:srgbClr val="177B57"/>
              </a:buClr>
              <a:buSzPct val="100000"/>
              <a:buFontTx/>
              <a:buChar char="•"/>
            </a:pPr>
            <a:r>
              <a:rPr lang="ru-RU" sz="1200" b="1">
                <a:solidFill>
                  <a:srgbClr val="000000"/>
                </a:solidFill>
              </a:rPr>
              <a:t>Системы мониторинга</a:t>
            </a:r>
            <a:r>
              <a:rPr lang="en-US" sz="1200">
                <a:solidFill>
                  <a:srgbClr val="000000"/>
                </a:solidFill>
              </a:rPr>
              <a:t>: </a:t>
            </a:r>
            <a:r>
              <a:rPr lang="ru-RU" sz="1200">
                <a:solidFill>
                  <a:srgbClr val="000000"/>
                </a:solidFill>
              </a:rPr>
              <a:t>прогресс учеников и их уровень удовлетворенности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226300" y="3916363"/>
            <a:ext cx="2246313" cy="49212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Управление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обучением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85"/>
          <p:cNvCxnSpPr>
            <a:stCxn id="41987" idx="0"/>
          </p:cNvCxnSpPr>
          <p:nvPr>
            <p:custDataLst>
              <p:tags r:id="rId9"/>
            </p:custDataLst>
          </p:nvPr>
        </p:nvCxnSpPr>
        <p:spPr>
          <a:xfrm rot="5400000" flipH="1" flipV="1">
            <a:off x="2065338" y="2127250"/>
            <a:ext cx="1644650" cy="1381125"/>
          </a:xfrm>
          <a:prstGeom prst="bentConnector3">
            <a:avLst>
              <a:gd name="adj1" fmla="val 100178"/>
            </a:avLst>
          </a:prstGeom>
          <a:ln w="9525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85"/>
          <p:cNvCxnSpPr>
            <a:stCxn id="41987" idx="7"/>
            <a:endCxn id="41988" idx="1"/>
          </p:cNvCxnSpPr>
          <p:nvPr/>
        </p:nvCxnSpPr>
        <p:spPr>
          <a:xfrm rot="5400000" flipH="1" flipV="1">
            <a:off x="2538413" y="2782887"/>
            <a:ext cx="1047750" cy="974725"/>
          </a:xfrm>
          <a:prstGeom prst="bentConnector2">
            <a:avLst/>
          </a:prstGeom>
          <a:ln w="9525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6" name="Left-Right Arrow 22"/>
          <p:cNvSpPr>
            <a:spLocks noChangeArrowheads="1"/>
          </p:cNvSpPr>
          <p:nvPr/>
        </p:nvSpPr>
        <p:spPr bwMode="auto">
          <a:xfrm>
            <a:off x="2806700" y="3940175"/>
            <a:ext cx="617538" cy="482600"/>
          </a:xfrm>
          <a:prstGeom prst="left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/>
          </a:p>
        </p:txBody>
      </p:sp>
      <p:pic>
        <p:nvPicPr>
          <p:cNvPr id="41997" name="clipart_people_businessman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499225" y="3860800"/>
            <a:ext cx="2365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8" name="Left-Right Arrow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24513" y="3952875"/>
            <a:ext cx="617537" cy="482600"/>
          </a:xfrm>
          <a:prstGeom prst="left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/>
          </a:p>
        </p:txBody>
      </p:sp>
      <p:cxnSp>
        <p:nvCxnSpPr>
          <p:cNvPr id="41999" name="Straight Arrow Connector 55"/>
          <p:cNvCxnSpPr>
            <a:cxnSpLocks noChangeShapeType="1"/>
            <a:endCxn id="41987" idx="2"/>
          </p:cNvCxnSpPr>
          <p:nvPr/>
        </p:nvCxnSpPr>
        <p:spPr bwMode="auto">
          <a:xfrm>
            <a:off x="942975" y="4165600"/>
            <a:ext cx="720725" cy="1588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 type="stealth" w="lg" len="lg"/>
            <a:tailEnd type="stealth" w="lg" len="lg"/>
          </a:ln>
        </p:spPr>
      </p:cxnSp>
      <p:cxnSp>
        <p:nvCxnSpPr>
          <p:cNvPr id="60" name="Straight Arrow Connector 85"/>
          <p:cNvCxnSpPr/>
          <p:nvPr/>
        </p:nvCxnSpPr>
        <p:spPr>
          <a:xfrm rot="10800000" flipV="1">
            <a:off x="635000" y="1703388"/>
            <a:ext cx="2895600" cy="2006600"/>
          </a:xfrm>
          <a:prstGeom prst="bentConnector3">
            <a:avLst>
              <a:gd name="adj1" fmla="val 100000"/>
            </a:avLst>
          </a:prstGeom>
          <a:ln w="9525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1" name="TextBox 68"/>
          <p:cNvSpPr txBox="1">
            <a:spLocks noChangeArrowheads="1"/>
          </p:cNvSpPr>
          <p:nvPr/>
        </p:nvSpPr>
        <p:spPr bwMode="auto">
          <a:xfrm>
            <a:off x="3382963" y="4762500"/>
            <a:ext cx="2179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>
                <a:solidFill>
                  <a:srgbClr val="FF0000"/>
                </a:solidFill>
              </a:rPr>
              <a:t>Основная часть курса</a:t>
            </a:r>
            <a:endParaRPr lang="en-US" sz="1400" i="1">
              <a:solidFill>
                <a:srgbClr val="FF0000"/>
              </a:solidFill>
            </a:endParaRPr>
          </a:p>
        </p:txBody>
      </p:sp>
      <p:sp>
        <p:nvSpPr>
          <p:cNvPr id="42002" name="FlowTriangle"/>
          <p:cNvSpPr>
            <a:spLocks noChangeArrowheads="1"/>
          </p:cNvSpPr>
          <p:nvPr/>
        </p:nvSpPr>
        <p:spPr bwMode="gray">
          <a:xfrm rot="5400000">
            <a:off x="5139531" y="2218532"/>
            <a:ext cx="1152525" cy="230188"/>
          </a:xfrm>
          <a:prstGeom prst="triangle">
            <a:avLst>
              <a:gd name="adj" fmla="val 50000"/>
            </a:avLst>
          </a:prstGeom>
          <a:solidFill>
            <a:srgbClr val="ACC6D0"/>
          </a:solidFill>
          <a:ln w="9525" algn="ctr">
            <a:solidFill>
              <a:srgbClr val="ACC6D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cxnSp>
        <p:nvCxnSpPr>
          <p:cNvPr id="83" name="Straight Arrow Connector 85"/>
          <p:cNvCxnSpPr>
            <a:stCxn id="41987" idx="4"/>
            <a:endCxn id="41991" idx="1"/>
          </p:cNvCxnSpPr>
          <p:nvPr/>
        </p:nvCxnSpPr>
        <p:spPr>
          <a:xfrm rot="16200000" flipH="1">
            <a:off x="2349500" y="4541838"/>
            <a:ext cx="1047750" cy="1352550"/>
          </a:xfrm>
          <a:prstGeom prst="bentConnector2">
            <a:avLst/>
          </a:prstGeom>
          <a:ln w="9525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1991" idx="3"/>
          </p:cNvCxnSpPr>
          <p:nvPr>
            <p:custDataLst>
              <p:tags r:id="rId12"/>
            </p:custDataLst>
          </p:nvPr>
        </p:nvCxnSpPr>
        <p:spPr>
          <a:xfrm rot="10800000" flipV="1">
            <a:off x="5362575" y="4783138"/>
            <a:ext cx="1255713" cy="958850"/>
          </a:xfrm>
          <a:prstGeom prst="bentConnector3">
            <a:avLst>
              <a:gd name="adj1" fmla="val 342"/>
            </a:avLst>
          </a:prstGeom>
          <a:ln w="9525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5" name="Rectangle 90"/>
          <p:cNvSpPr>
            <a:spLocks noChangeArrowheads="1"/>
          </p:cNvSpPr>
          <p:nvPr/>
        </p:nvSpPr>
        <p:spPr bwMode="auto">
          <a:xfrm>
            <a:off x="6000750" y="1917700"/>
            <a:ext cx="2114550" cy="828675"/>
          </a:xfrm>
          <a:prstGeom prst="rect">
            <a:avLst/>
          </a:prstGeom>
          <a:solidFill>
            <a:srgbClr val="ACC6D0"/>
          </a:solidFill>
          <a:ln w="9525" algn="ctr">
            <a:solidFill>
              <a:srgbClr val="ACC6D0"/>
            </a:solidFill>
            <a:round/>
            <a:headEnd type="none" w="lg" len="lg"/>
            <a:tailEnd type="none" w="lg" len="lg"/>
          </a:ln>
        </p:spPr>
        <p:txBody>
          <a:bodyPr lIns="822960" tIns="91440" rIns="0" bIns="91440" anchor="ctr"/>
          <a:lstStyle/>
          <a:p>
            <a:r>
              <a:rPr lang="ru-RU" sz="1050" b="1" i="1" dirty="0" smtClean="0"/>
              <a:t>информационная </a:t>
            </a:r>
            <a:endParaRPr lang="ru-RU" sz="1050" b="1" i="1" dirty="0"/>
          </a:p>
          <a:p>
            <a:r>
              <a:rPr lang="ru-RU" sz="1050" b="1" i="1" dirty="0"/>
              <a:t>инфраструктура</a:t>
            </a:r>
            <a:endParaRPr lang="en-US" sz="1050" b="1" i="1" dirty="0"/>
          </a:p>
        </p:txBody>
      </p:sp>
      <p:cxnSp>
        <p:nvCxnSpPr>
          <p:cNvPr id="42006" name="Straight Arrow Connector 92"/>
          <p:cNvCxnSpPr>
            <a:cxnSpLocks noChangeShapeType="1"/>
          </p:cNvCxnSpPr>
          <p:nvPr/>
        </p:nvCxnSpPr>
        <p:spPr bwMode="auto">
          <a:xfrm flipH="1">
            <a:off x="6616700" y="2797175"/>
            <a:ext cx="1588" cy="957263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 type="stealth" w="lg" len="lg"/>
            <a:tailEnd type="stealth" w="lg" len="lg"/>
          </a:ln>
        </p:spPr>
      </p:cxnSp>
      <p:cxnSp>
        <p:nvCxnSpPr>
          <p:cNvPr id="42007" name="Shape 94"/>
          <p:cNvCxnSpPr>
            <a:cxnSpLocks noChangeShapeType="1"/>
            <a:stCxn id="42005" idx="3"/>
            <a:endCxn id="11" idx="0"/>
          </p:cNvCxnSpPr>
          <p:nvPr/>
        </p:nvCxnSpPr>
        <p:spPr bwMode="auto">
          <a:xfrm>
            <a:off x="8115300" y="2332038"/>
            <a:ext cx="234157" cy="1584325"/>
          </a:xfrm>
          <a:prstGeom prst="bentConnector2">
            <a:avLst/>
          </a:prstGeom>
          <a:noFill/>
          <a:ln w="9525" algn="ctr">
            <a:solidFill>
              <a:schemeClr val="bg2"/>
            </a:solidFill>
            <a:round/>
            <a:headEnd type="none" w="lg" len="lg"/>
            <a:tailEnd type="stealth" w="lg" len="lg"/>
          </a:ln>
        </p:spPr>
      </p:cxnSp>
      <p:cxnSp>
        <p:nvCxnSpPr>
          <p:cNvPr id="42008" name="Straight Arrow Connector 95"/>
          <p:cNvCxnSpPr>
            <a:cxnSpLocks noChangeShapeType="1"/>
            <a:stCxn id="11" idx="1"/>
          </p:cNvCxnSpPr>
          <p:nvPr/>
        </p:nvCxnSpPr>
        <p:spPr bwMode="auto">
          <a:xfrm flipH="1">
            <a:off x="6770688" y="4162425"/>
            <a:ext cx="455612" cy="1588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 type="stealth" w="lg" len="lg"/>
            <a:tailEnd type="stealth" w="lg" len="lg"/>
          </a:ln>
        </p:spPr>
      </p:cxnSp>
      <p:sp>
        <p:nvSpPr>
          <p:cNvPr id="42009" name="TextBox 10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50938" y="1509713"/>
            <a:ext cx="12874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100" b="1"/>
              <a:t>Отчет о прогрессе</a:t>
            </a:r>
            <a:endParaRPr lang="en-US" sz="1100" b="1"/>
          </a:p>
        </p:txBody>
      </p:sp>
      <p:sp>
        <p:nvSpPr>
          <p:cNvPr id="42010" name="TextBox 10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60600" y="1989138"/>
            <a:ext cx="11938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1100" b="1"/>
              <a:t> Обучение дома</a:t>
            </a:r>
            <a:endParaRPr lang="en-US" sz="1100" b="1"/>
          </a:p>
        </p:txBody>
      </p:sp>
      <p:sp>
        <p:nvSpPr>
          <p:cNvPr id="42011" name="TextBox 10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03500" y="2741613"/>
            <a:ext cx="939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1100" b="1"/>
              <a:t>Обучение</a:t>
            </a:r>
            <a:br>
              <a:rPr lang="ru-RU" sz="1100" b="1"/>
            </a:br>
            <a:r>
              <a:rPr lang="ru-RU" sz="1100" b="1"/>
              <a:t>в дороге </a:t>
            </a:r>
          </a:p>
        </p:txBody>
      </p:sp>
      <p:pic>
        <p:nvPicPr>
          <p:cNvPr id="42012" name="clipart_technology_laptop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648075" y="1555750"/>
            <a:ext cx="581025" cy="52863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pic>
        <p:nvPicPr>
          <p:cNvPr id="42013" name="Picture 8" descr="http://www.applefriend.com/wp-content/uploads/2009/09/high-resolution-vector-iphone-screen-applefriend.pn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751263" y="2543175"/>
            <a:ext cx="249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4" name="Picture 10" descr="http://www.allabout-energy.com/Pphotos/One-on-One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665538" y="5527675"/>
            <a:ext cx="5413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5" name="Title 1"/>
          <p:cNvSpPr>
            <a:spLocks noGrp="1"/>
          </p:cNvSpPr>
          <p:nvPr>
            <p:ph type="title"/>
          </p:nvPr>
        </p:nvSpPr>
        <p:spPr>
          <a:xfrm>
            <a:off x="457200" y="323849"/>
            <a:ext cx="8686800" cy="576263"/>
          </a:xfrm>
        </p:spPr>
        <p:txBody>
          <a:bodyPr/>
          <a:lstStyle/>
          <a:p>
            <a:r>
              <a:rPr lang="ru-RU" dirty="0" smtClean="0">
                <a:solidFill>
                  <a:srgbClr val="404040"/>
                </a:solidFill>
              </a:rPr>
              <a:t>1) Интегрированная среда обучения</a:t>
            </a:r>
            <a:endParaRPr lang="en-US" dirty="0" smtClean="0">
              <a:solidFill>
                <a:srgbClr val="404040"/>
              </a:solidFill>
            </a:endParaRPr>
          </a:p>
        </p:txBody>
      </p:sp>
      <p:sp>
        <p:nvSpPr>
          <p:cNvPr id="42016" name="TextBox 1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05025" y="5757863"/>
            <a:ext cx="12430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100" b="1"/>
              <a:t>Индивидуальные</a:t>
            </a:r>
            <a:br>
              <a:rPr lang="ru-RU" sz="1100" b="1"/>
            </a:br>
            <a:r>
              <a:rPr lang="ru-RU" sz="1100" b="1"/>
              <a:t>вопросы</a:t>
            </a:r>
            <a:endParaRPr lang="en-US" sz="1100" b="1"/>
          </a:p>
        </p:txBody>
      </p:sp>
      <p:sp>
        <p:nvSpPr>
          <p:cNvPr id="42017" name="TextBox 1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40375" y="5757863"/>
            <a:ext cx="1281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100" b="1"/>
              <a:t>Индивидуальные </a:t>
            </a:r>
            <a:br>
              <a:rPr lang="ru-RU" sz="1100" b="1"/>
            </a:br>
            <a:r>
              <a:rPr lang="ru-RU" sz="1100" b="1"/>
              <a:t>рекомендации</a:t>
            </a:r>
            <a:endParaRPr lang="en-US" sz="1100" b="1"/>
          </a:p>
        </p:txBody>
      </p:sp>
      <p:sp>
        <p:nvSpPr>
          <p:cNvPr id="42018" name="TextBox 1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-5400000">
            <a:off x="6045994" y="3188494"/>
            <a:ext cx="849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100" b="1"/>
              <a:t>Мониторинг</a:t>
            </a:r>
            <a:endParaRPr lang="en-US" sz="1200" b="1"/>
          </a:p>
        </p:txBody>
      </p:sp>
      <p:pic>
        <p:nvPicPr>
          <p:cNvPr id="42019" name="clipart_people_femalechild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073275" y="3829050"/>
            <a:ext cx="239713" cy="6477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pic>
        <p:nvPicPr>
          <p:cNvPr id="42020" name="clipart_people_genericman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696913" y="3898900"/>
            <a:ext cx="234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1" name="clipart_people_genericwoman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63538" y="3879850"/>
            <a:ext cx="2174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22" name="TextBox 15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4963" y="4614863"/>
            <a:ext cx="57943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00"/>
              <a:t>Родители</a:t>
            </a:r>
            <a:endParaRPr lang="en-US" sz="1000"/>
          </a:p>
        </p:txBody>
      </p:sp>
      <p:sp>
        <p:nvSpPr>
          <p:cNvPr id="42023" name="TextBox 15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97075" y="4481513"/>
            <a:ext cx="4175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00"/>
              <a:t>Ученик</a:t>
            </a:r>
            <a:endParaRPr lang="en-US" sz="1000"/>
          </a:p>
        </p:txBody>
      </p:sp>
      <p:sp>
        <p:nvSpPr>
          <p:cNvPr id="42024" name="TextBox 15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59525" y="4538663"/>
            <a:ext cx="4937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ru-RU" sz="1000"/>
              <a:t>Учитель</a:t>
            </a:r>
            <a:endParaRPr lang="en-US" sz="1000"/>
          </a:p>
        </p:txBody>
      </p:sp>
      <p:pic>
        <p:nvPicPr>
          <p:cNvPr id="42025" name="Picture 16" descr="http://icons.iconarchive.com/icons/visualpharm/hardware/256/server-icon.pn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135688" y="2097088"/>
            <a:ext cx="5191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372534"/>
            <a:ext cx="8686800" cy="538163"/>
          </a:xfrm>
        </p:spPr>
        <p:txBody>
          <a:bodyPr/>
          <a:lstStyle/>
          <a:p>
            <a:r>
              <a:rPr lang="ru-RU" dirty="0" smtClean="0"/>
              <a:t>2) Преподаватель</a:t>
            </a:r>
            <a:endParaRPr lang="en-US" dirty="0" smtClean="0"/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 flipH="1">
            <a:off x="1376363" y="1252538"/>
            <a:ext cx="7085012" cy="3889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</a:rPr>
              <a:t>Причины выбора и удовлетворенности курсом подготовки</a:t>
            </a:r>
            <a:r>
              <a:rPr lang="ru-RU" sz="1600" b="1" baseline="30000">
                <a:solidFill>
                  <a:srgbClr val="000000"/>
                </a:solidFill>
              </a:rPr>
              <a:t>1</a:t>
            </a:r>
            <a:r>
              <a:rPr lang="ru-RU" sz="1600" b="1">
                <a:solidFill>
                  <a:srgbClr val="000000"/>
                </a:solidFill>
              </a:rPr>
              <a:t> </a:t>
            </a:r>
            <a:endParaRPr lang="en-US" sz="1600" b="1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flipH="1">
            <a:off x="1222375" y="1781175"/>
            <a:ext cx="7239000" cy="2220913"/>
            <a:chOff x="601" y="1340"/>
            <a:chExt cx="3885" cy="1142"/>
          </a:xfrm>
        </p:grpSpPr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601" y="2482"/>
              <a:ext cx="3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601" y="2022"/>
              <a:ext cx="3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601" y="1568"/>
              <a:ext cx="3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601" y="1340"/>
              <a:ext cx="3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12"/>
          <p:cNvSpPr>
            <a:spLocks noChangeArrowheads="1"/>
          </p:cNvSpPr>
          <p:nvPr/>
        </p:nvSpPr>
        <p:spPr bwMode="auto">
          <a:xfrm flipH="1" flipV="1">
            <a:off x="533400" y="1752600"/>
            <a:ext cx="842963" cy="471488"/>
          </a:xfrm>
          <a:prstGeom prst="rect">
            <a:avLst/>
          </a:prstGeom>
          <a:solidFill>
            <a:schemeClr val="accent2"/>
          </a:solidFill>
          <a:ln w="4699" algn="in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rot="10800000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Атмосфера, размер группы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 flipH="1" flipV="1">
            <a:off x="528638" y="2224088"/>
            <a:ext cx="847725" cy="890587"/>
          </a:xfrm>
          <a:prstGeom prst="rect">
            <a:avLst/>
          </a:prstGeom>
          <a:solidFill>
            <a:srgbClr val="D8CEB8"/>
          </a:solidFill>
          <a:ln w="4699" algn="in">
            <a:solidFill>
              <a:srgbClr val="D8CEB8"/>
            </a:solidFill>
            <a:miter lim="800000"/>
            <a:headEnd/>
            <a:tailEnd/>
          </a:ln>
          <a:effectLst/>
        </p:spPr>
        <p:txBody>
          <a:bodyPr rot="10800000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Методы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обучения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 flipH="1" flipV="1">
            <a:off x="528638" y="3114675"/>
            <a:ext cx="847725" cy="887413"/>
          </a:xfrm>
          <a:prstGeom prst="rect">
            <a:avLst/>
          </a:prstGeom>
          <a:solidFill>
            <a:srgbClr val="F9EFBD"/>
          </a:solidFill>
          <a:ln w="4699" algn="in">
            <a:solidFill>
              <a:srgbClr val="F9EFBD"/>
            </a:solidFill>
            <a:miter lim="800000"/>
            <a:headEnd/>
            <a:tailEnd/>
          </a:ln>
          <a:effectLst/>
        </p:spPr>
        <p:txBody>
          <a:bodyPr rot="10800000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Материалы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 flipH="1" flipV="1">
            <a:off x="528638" y="4002088"/>
            <a:ext cx="849312" cy="2219325"/>
          </a:xfrm>
          <a:prstGeom prst="rect">
            <a:avLst/>
          </a:prstGeom>
          <a:solidFill>
            <a:srgbClr val="ACC6D0"/>
          </a:solidFill>
          <a:ln w="4699" algn="in">
            <a:solidFill>
              <a:srgbClr val="ACC6D0"/>
            </a:solidFill>
            <a:miter lim="800000"/>
            <a:headEnd/>
            <a:tailEnd/>
          </a:ln>
          <a:effectLst/>
        </p:spPr>
        <p:txBody>
          <a:bodyPr rot="10800000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Учитель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_s1028"/>
          <p:cNvSpPr>
            <a:spLocks noChangeArrowheads="1"/>
          </p:cNvSpPr>
          <p:nvPr/>
        </p:nvSpPr>
        <p:spPr bwMode="auto">
          <a:xfrm flipH="1" flipV="1">
            <a:off x="4894263" y="1701800"/>
            <a:ext cx="541337" cy="522288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670" algn="in">
            <a:solidFill>
              <a:schemeClr val="folHlink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Комфорт и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небольшие группы</a:t>
            </a:r>
            <a:endParaRPr lang="en-US" sz="8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11%</a:t>
            </a:r>
          </a:p>
        </p:txBody>
      </p:sp>
      <p:sp>
        <p:nvSpPr>
          <p:cNvPr id="43" name="_s1029"/>
          <p:cNvSpPr>
            <a:spLocks noChangeArrowheads="1"/>
          </p:cNvSpPr>
          <p:nvPr/>
        </p:nvSpPr>
        <p:spPr bwMode="auto">
          <a:xfrm flipH="1" flipV="1">
            <a:off x="4624388" y="2224088"/>
            <a:ext cx="1081087" cy="4460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670" algn="in">
            <a:solidFill>
              <a:srgbClr val="D8CEB8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Тесты и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симуляция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экзаменов</a:t>
            </a:r>
            <a:endParaRPr lang="en-US" sz="8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7%</a:t>
            </a:r>
          </a:p>
        </p:txBody>
      </p:sp>
      <p:sp>
        <p:nvSpPr>
          <p:cNvPr id="44" name="_s1030"/>
          <p:cNvSpPr>
            <a:spLocks noChangeArrowheads="1"/>
          </p:cNvSpPr>
          <p:nvPr/>
        </p:nvSpPr>
        <p:spPr bwMode="auto">
          <a:xfrm flipH="1" flipV="1">
            <a:off x="4356100" y="2670175"/>
            <a:ext cx="1617663" cy="444500"/>
          </a:xfrm>
          <a:custGeom>
            <a:avLst/>
            <a:gdLst>
              <a:gd name="G0" fmla="+- 3600 0 0"/>
              <a:gd name="G1" fmla="+- 21600 0 3600"/>
              <a:gd name="G2" fmla="*/ 3600 1 2"/>
              <a:gd name="G3" fmla="+- 21600 0 G2"/>
              <a:gd name="G4" fmla="+/ 3600 21600 2"/>
              <a:gd name="G5" fmla="+/ G1 0 2"/>
              <a:gd name="G6" fmla="*/ 21600 21600 3600"/>
              <a:gd name="G7" fmla="*/ G6 1 2"/>
              <a:gd name="G8" fmla="+- 21600 0 G7"/>
              <a:gd name="G9" fmla="*/ 21600 1 2"/>
              <a:gd name="G10" fmla="+- 3600 0 G9"/>
              <a:gd name="G11" fmla="?: G10 G8 0"/>
              <a:gd name="G12" fmla="?: G10 G7 21600"/>
              <a:gd name="T0" fmla="*/ 19800 w 21600"/>
              <a:gd name="T1" fmla="*/ 10800 h 21600"/>
              <a:gd name="T2" fmla="*/ 10800 w 21600"/>
              <a:gd name="T3" fmla="*/ 21600 h 21600"/>
              <a:gd name="T4" fmla="*/ 1800 w 21600"/>
              <a:gd name="T5" fmla="*/ 10800 h 21600"/>
              <a:gd name="T6" fmla="*/ 10800 w 21600"/>
              <a:gd name="T7" fmla="*/ 0 h 21600"/>
              <a:gd name="T8" fmla="*/ 3600 w 21600"/>
              <a:gd name="T9" fmla="*/ 3600 h 21600"/>
              <a:gd name="T10" fmla="*/ 18000 w 21600"/>
              <a:gd name="T11" fmla="*/ 18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00" y="21600"/>
                </a:lnTo>
                <a:lnTo>
                  <a:pt x="180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670" algn="in">
            <a:solidFill>
              <a:srgbClr val="D8CEB8"/>
            </a:solidFill>
            <a:miter lim="800000"/>
            <a:headEnd/>
            <a:tailEnd/>
          </a:ln>
          <a:effectLst/>
        </p:spPr>
        <p:txBody>
          <a:bodyPr rot="10800000" wrap="none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Методы </a:t>
            </a:r>
            <a:br>
              <a:rPr lang="ru-RU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решения задач</a:t>
            </a:r>
            <a:endParaRPr lang="en-US" sz="9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13%</a:t>
            </a:r>
          </a:p>
        </p:txBody>
      </p:sp>
      <p:sp>
        <p:nvSpPr>
          <p:cNvPr id="45" name="_s1031"/>
          <p:cNvSpPr>
            <a:spLocks noChangeArrowheads="1"/>
          </p:cNvSpPr>
          <p:nvPr/>
        </p:nvSpPr>
        <p:spPr bwMode="auto">
          <a:xfrm flipH="1" flipV="1">
            <a:off x="3813175" y="3114675"/>
            <a:ext cx="2693988" cy="887413"/>
          </a:xfrm>
          <a:custGeom>
            <a:avLst/>
            <a:gdLst>
              <a:gd name="G0" fmla="+- 4237 0 0"/>
              <a:gd name="G1" fmla="+- 21600 0 4237"/>
              <a:gd name="G2" fmla="*/ 4237 1 2"/>
              <a:gd name="G3" fmla="+- 21600 0 G2"/>
              <a:gd name="G4" fmla="+/ 4237 21600 2"/>
              <a:gd name="G5" fmla="+/ G1 0 2"/>
              <a:gd name="G6" fmla="*/ 21600 21600 4237"/>
              <a:gd name="G7" fmla="*/ G6 1 2"/>
              <a:gd name="G8" fmla="+- 21600 0 G7"/>
              <a:gd name="G9" fmla="*/ 21600 1 2"/>
              <a:gd name="G10" fmla="+- 4237 0 G9"/>
              <a:gd name="G11" fmla="?: G10 G8 0"/>
              <a:gd name="G12" fmla="?: G10 G7 21600"/>
              <a:gd name="T0" fmla="*/ 19481 w 21600"/>
              <a:gd name="T1" fmla="*/ 10800 h 21600"/>
              <a:gd name="T2" fmla="*/ 10800 w 21600"/>
              <a:gd name="T3" fmla="*/ 21600 h 21600"/>
              <a:gd name="T4" fmla="*/ 2119 w 21600"/>
              <a:gd name="T5" fmla="*/ 10800 h 21600"/>
              <a:gd name="T6" fmla="*/ 10800 w 21600"/>
              <a:gd name="T7" fmla="*/ 0 h 21600"/>
              <a:gd name="T8" fmla="*/ 3919 w 21600"/>
              <a:gd name="T9" fmla="*/ 3919 h 21600"/>
              <a:gd name="T10" fmla="*/ 17681 w 21600"/>
              <a:gd name="T11" fmla="*/ 1768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37" y="21600"/>
                </a:lnTo>
                <a:lnTo>
                  <a:pt x="1736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4670" algn="in">
            <a:solidFill>
              <a:srgbClr val="F9EFBD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Книги и онлайновые системы</a:t>
            </a:r>
            <a:endParaRPr lang="en-US" sz="9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29%</a:t>
            </a:r>
          </a:p>
        </p:txBody>
      </p:sp>
      <p:sp>
        <p:nvSpPr>
          <p:cNvPr id="46" name="_s1033"/>
          <p:cNvSpPr>
            <a:spLocks noChangeArrowheads="1"/>
          </p:cNvSpPr>
          <p:nvPr/>
        </p:nvSpPr>
        <p:spPr bwMode="auto">
          <a:xfrm flipH="1" flipV="1">
            <a:off x="3544888" y="4002088"/>
            <a:ext cx="3238500" cy="446087"/>
          </a:xfrm>
          <a:custGeom>
            <a:avLst/>
            <a:gdLst>
              <a:gd name="G0" fmla="+- 1800 0 0"/>
              <a:gd name="G1" fmla="+- 21600 0 1800"/>
              <a:gd name="G2" fmla="*/ 1800 1 2"/>
              <a:gd name="G3" fmla="+- 21600 0 G2"/>
              <a:gd name="G4" fmla="+/ 1800 21600 2"/>
              <a:gd name="G5" fmla="+/ G1 0 2"/>
              <a:gd name="G6" fmla="*/ 21600 21600 1800"/>
              <a:gd name="G7" fmla="*/ G6 1 2"/>
              <a:gd name="G8" fmla="+- 21600 0 G7"/>
              <a:gd name="G9" fmla="*/ 21600 1 2"/>
              <a:gd name="G10" fmla="+- 1800 0 G9"/>
              <a:gd name="G11" fmla="?: G10 G8 0"/>
              <a:gd name="G12" fmla="?: G10 G7 21600"/>
              <a:gd name="T0" fmla="*/ 20700 w 21600"/>
              <a:gd name="T1" fmla="*/ 10800 h 21600"/>
              <a:gd name="T2" fmla="*/ 10800 w 21600"/>
              <a:gd name="T3" fmla="*/ 21600 h 21600"/>
              <a:gd name="T4" fmla="*/ 900 w 21600"/>
              <a:gd name="T5" fmla="*/ 10800 h 21600"/>
              <a:gd name="T6" fmla="*/ 10800 w 21600"/>
              <a:gd name="T7" fmla="*/ 0 h 21600"/>
              <a:gd name="T8" fmla="*/ 2700 w 21600"/>
              <a:gd name="T9" fmla="*/ 2700 h 21600"/>
              <a:gd name="T10" fmla="*/ 18900 w 21600"/>
              <a:gd name="T11" fmla="*/ 189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800" y="21600"/>
                </a:lnTo>
                <a:lnTo>
                  <a:pt x="19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4670" algn="in">
            <a:solidFill>
              <a:srgbClr val="ACC6D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Вложение усилий учителем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8%</a:t>
            </a:r>
          </a:p>
        </p:txBody>
      </p:sp>
      <p:sp>
        <p:nvSpPr>
          <p:cNvPr id="47" name="_s1034"/>
          <p:cNvSpPr>
            <a:spLocks noChangeArrowheads="1"/>
          </p:cNvSpPr>
          <p:nvPr/>
        </p:nvSpPr>
        <p:spPr bwMode="auto">
          <a:xfrm flipH="1" flipV="1">
            <a:off x="3275013" y="4448175"/>
            <a:ext cx="3779837" cy="442913"/>
          </a:xfrm>
          <a:custGeom>
            <a:avLst/>
            <a:gdLst>
              <a:gd name="G0" fmla="+- 1543 0 0"/>
              <a:gd name="G1" fmla="+- 21600 0 1543"/>
              <a:gd name="G2" fmla="*/ 1543 1 2"/>
              <a:gd name="G3" fmla="+- 21600 0 G2"/>
              <a:gd name="G4" fmla="+/ 1543 21600 2"/>
              <a:gd name="G5" fmla="+/ G1 0 2"/>
              <a:gd name="G6" fmla="*/ 21600 21600 1543"/>
              <a:gd name="G7" fmla="*/ G6 1 2"/>
              <a:gd name="G8" fmla="+- 21600 0 G7"/>
              <a:gd name="G9" fmla="*/ 21600 1 2"/>
              <a:gd name="G10" fmla="+- 1543 0 G9"/>
              <a:gd name="G11" fmla="?: G10 G8 0"/>
              <a:gd name="G12" fmla="?: G10 G7 21600"/>
              <a:gd name="T0" fmla="*/ 20828 w 21600"/>
              <a:gd name="T1" fmla="*/ 10800 h 21600"/>
              <a:gd name="T2" fmla="*/ 10800 w 21600"/>
              <a:gd name="T3" fmla="*/ 21600 h 21600"/>
              <a:gd name="T4" fmla="*/ 772 w 21600"/>
              <a:gd name="T5" fmla="*/ 10800 h 21600"/>
              <a:gd name="T6" fmla="*/ 10800 w 21600"/>
              <a:gd name="T7" fmla="*/ 0 h 21600"/>
              <a:gd name="T8" fmla="*/ 2572 w 21600"/>
              <a:gd name="T9" fmla="*/ 2572 h 21600"/>
              <a:gd name="T10" fmla="*/ 19028 w 21600"/>
              <a:gd name="T11" fmla="*/ 190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543" y="21600"/>
                </a:lnTo>
                <a:lnTo>
                  <a:pt x="2005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4670" algn="in">
            <a:solidFill>
              <a:srgbClr val="ACC6D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Умение объяснять - 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6%</a:t>
            </a:r>
          </a:p>
        </p:txBody>
      </p:sp>
      <p:sp>
        <p:nvSpPr>
          <p:cNvPr id="48" name="_s1035"/>
          <p:cNvSpPr>
            <a:spLocks noChangeArrowheads="1"/>
          </p:cNvSpPr>
          <p:nvPr/>
        </p:nvSpPr>
        <p:spPr bwMode="auto">
          <a:xfrm flipH="1" flipV="1">
            <a:off x="3006725" y="4891088"/>
            <a:ext cx="4316413" cy="444500"/>
          </a:xfrm>
          <a:custGeom>
            <a:avLst/>
            <a:gdLst>
              <a:gd name="G0" fmla="+- 1350 0 0"/>
              <a:gd name="G1" fmla="+- 21600 0 1350"/>
              <a:gd name="G2" fmla="*/ 1350 1 2"/>
              <a:gd name="G3" fmla="+- 21600 0 G2"/>
              <a:gd name="G4" fmla="+/ 1350 21600 2"/>
              <a:gd name="G5" fmla="+/ G1 0 2"/>
              <a:gd name="G6" fmla="*/ 21600 21600 1350"/>
              <a:gd name="G7" fmla="*/ G6 1 2"/>
              <a:gd name="G8" fmla="+- 21600 0 G7"/>
              <a:gd name="G9" fmla="*/ 21600 1 2"/>
              <a:gd name="G10" fmla="+- 1350 0 G9"/>
              <a:gd name="G11" fmla="?: G10 G8 0"/>
              <a:gd name="G12" fmla="?: G10 G7 21600"/>
              <a:gd name="T0" fmla="*/ 20925 w 21600"/>
              <a:gd name="T1" fmla="*/ 10800 h 21600"/>
              <a:gd name="T2" fmla="*/ 10800 w 21600"/>
              <a:gd name="T3" fmla="*/ 21600 h 21600"/>
              <a:gd name="T4" fmla="*/ 675 w 21600"/>
              <a:gd name="T5" fmla="*/ 10800 h 21600"/>
              <a:gd name="T6" fmla="*/ 10800 w 21600"/>
              <a:gd name="T7" fmla="*/ 0 h 21600"/>
              <a:gd name="T8" fmla="*/ 2475 w 21600"/>
              <a:gd name="T9" fmla="*/ 2475 h 21600"/>
              <a:gd name="T10" fmla="*/ 19125 w 21600"/>
              <a:gd name="T11" fmla="*/ 1912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350" y="21600"/>
                </a:lnTo>
                <a:lnTo>
                  <a:pt x="2025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4670" algn="in">
            <a:solidFill>
              <a:srgbClr val="ACC6D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Профессионализм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6%</a:t>
            </a:r>
          </a:p>
        </p:txBody>
      </p:sp>
      <p:sp>
        <p:nvSpPr>
          <p:cNvPr id="49" name="_s1036"/>
          <p:cNvSpPr>
            <a:spLocks noChangeArrowheads="1"/>
          </p:cNvSpPr>
          <p:nvPr/>
        </p:nvSpPr>
        <p:spPr bwMode="auto">
          <a:xfrm flipH="1" flipV="1">
            <a:off x="2736850" y="5335588"/>
            <a:ext cx="4856163" cy="444500"/>
          </a:xfrm>
          <a:custGeom>
            <a:avLst/>
            <a:gdLst>
              <a:gd name="G0" fmla="+- 1200 0 0"/>
              <a:gd name="G1" fmla="+- 21600 0 1200"/>
              <a:gd name="G2" fmla="*/ 1200 1 2"/>
              <a:gd name="G3" fmla="+- 21600 0 G2"/>
              <a:gd name="G4" fmla="+/ 1200 21600 2"/>
              <a:gd name="G5" fmla="+/ G1 0 2"/>
              <a:gd name="G6" fmla="*/ 21600 21600 1200"/>
              <a:gd name="G7" fmla="*/ G6 1 2"/>
              <a:gd name="G8" fmla="+- 21600 0 G7"/>
              <a:gd name="G9" fmla="*/ 21600 1 2"/>
              <a:gd name="G10" fmla="+- 1200 0 G9"/>
              <a:gd name="G11" fmla="?: G10 G8 0"/>
              <a:gd name="G12" fmla="?: G10 G7 21600"/>
              <a:gd name="T0" fmla="*/ 21000 w 21600"/>
              <a:gd name="T1" fmla="*/ 10800 h 21600"/>
              <a:gd name="T2" fmla="*/ 10800 w 21600"/>
              <a:gd name="T3" fmla="*/ 21600 h 21600"/>
              <a:gd name="T4" fmla="*/ 600 w 21600"/>
              <a:gd name="T5" fmla="*/ 10800 h 21600"/>
              <a:gd name="T6" fmla="*/ 10800 w 21600"/>
              <a:gd name="T7" fmla="*/ 0 h 21600"/>
              <a:gd name="T8" fmla="*/ 2400 w 21600"/>
              <a:gd name="T9" fmla="*/ 2400 h 21600"/>
              <a:gd name="T10" fmla="*/ 19200 w 21600"/>
              <a:gd name="T11" fmla="*/ 19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200" y="21600"/>
                </a:lnTo>
                <a:lnTo>
                  <a:pt x="204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4670" algn="in">
            <a:solidFill>
              <a:srgbClr val="ACC6D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Персональное внимание учителя - </a:t>
            </a:r>
            <a:r>
              <a:rPr lang="en-US" sz="1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13%</a:t>
            </a:r>
          </a:p>
        </p:txBody>
      </p:sp>
      <p:sp>
        <p:nvSpPr>
          <p:cNvPr id="50" name="_s1037"/>
          <p:cNvSpPr>
            <a:spLocks noChangeArrowheads="1"/>
          </p:cNvSpPr>
          <p:nvPr/>
        </p:nvSpPr>
        <p:spPr bwMode="auto">
          <a:xfrm flipH="1" flipV="1">
            <a:off x="2466975" y="5780088"/>
            <a:ext cx="5395913" cy="441325"/>
          </a:xfrm>
          <a:custGeom>
            <a:avLst/>
            <a:gdLst>
              <a:gd name="G0" fmla="+- 1080 0 0"/>
              <a:gd name="G1" fmla="+- 21600 0 1080"/>
              <a:gd name="G2" fmla="*/ 1080 1 2"/>
              <a:gd name="G3" fmla="+- 21600 0 G2"/>
              <a:gd name="G4" fmla="+/ 1080 21600 2"/>
              <a:gd name="G5" fmla="+/ G1 0 2"/>
              <a:gd name="G6" fmla="*/ 21600 21600 1080"/>
              <a:gd name="G7" fmla="*/ G6 1 2"/>
              <a:gd name="G8" fmla="+- 21600 0 G7"/>
              <a:gd name="G9" fmla="*/ 21600 1 2"/>
              <a:gd name="G10" fmla="+- 1080 0 G9"/>
              <a:gd name="G11" fmla="?: G10 G8 0"/>
              <a:gd name="G12" fmla="?: G10 G7 21600"/>
              <a:gd name="T0" fmla="*/ 21060 w 21600"/>
              <a:gd name="T1" fmla="*/ 10800 h 21600"/>
              <a:gd name="T2" fmla="*/ 10800 w 21600"/>
              <a:gd name="T3" fmla="*/ 21600 h 21600"/>
              <a:gd name="T4" fmla="*/ 540 w 21600"/>
              <a:gd name="T5" fmla="*/ 10800 h 21600"/>
              <a:gd name="T6" fmla="*/ 10800 w 21600"/>
              <a:gd name="T7" fmla="*/ 0 h 21600"/>
              <a:gd name="T8" fmla="*/ 2340 w 21600"/>
              <a:gd name="T9" fmla="*/ 2340 h 21600"/>
              <a:gd name="T10" fmla="*/ 19260 w 21600"/>
              <a:gd name="T11" fmla="*/ 1926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" y="21600"/>
                </a:lnTo>
                <a:lnTo>
                  <a:pt x="2052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4670" algn="in">
            <a:solidFill>
              <a:srgbClr val="ACC6D0"/>
            </a:solidFill>
            <a:miter lim="800000"/>
            <a:headEnd/>
            <a:tailEnd/>
          </a:ln>
          <a:effectLst/>
        </p:spPr>
        <p:txBody>
          <a:bodyPr rot="10800000" wrap="none" lIns="0" tIns="0" rIns="0" bIns="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>
                <a:latin typeface="Arial" pitchFamily="34" charset="0"/>
                <a:cs typeface="Arial" pitchFamily="34" charset="0"/>
              </a:rPr>
              <a:t>Отличные учителя </a:t>
            </a:r>
            <a:r>
              <a:rPr lang="he-IL" sz="1200" kern="0" dirty="0">
                <a:latin typeface="Arial" pitchFamily="34" charset="0"/>
                <a:cs typeface="Arial" pitchFamily="34" charset="0"/>
              </a:rPr>
              <a:t>45%</a:t>
            </a:r>
            <a:endParaRPr lang="en-US" sz="12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98" name="_s1037"/>
          <p:cNvSpPr>
            <a:spLocks noChangeArrowheads="1"/>
          </p:cNvSpPr>
          <p:nvPr/>
        </p:nvSpPr>
        <p:spPr bwMode="auto">
          <a:xfrm flipH="1" flipV="1">
            <a:off x="2614613" y="5824538"/>
            <a:ext cx="5121275" cy="360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36 w 21600"/>
              <a:gd name="T13" fmla="*/ 2236 h 21600"/>
              <a:gd name="T14" fmla="*/ 19364 w 21600"/>
              <a:gd name="T15" fmla="*/ 193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71" y="21600"/>
                </a:lnTo>
                <a:lnTo>
                  <a:pt x="2072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 algn="in">
            <a:solidFill>
              <a:srgbClr val="B02A00"/>
            </a:solidFill>
            <a:prstDash val="dash"/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endParaRPr lang="ru-RU"/>
          </a:p>
        </p:txBody>
      </p:sp>
      <p:sp>
        <p:nvSpPr>
          <p:cNvPr id="46099" name="BCG_FootNote_Box"/>
          <p:cNvSpPr txBox="1">
            <a:spLocks noChangeArrowheads="1"/>
          </p:cNvSpPr>
          <p:nvPr/>
        </p:nvSpPr>
        <p:spPr bwMode="auto">
          <a:xfrm>
            <a:off x="461963" y="6334125"/>
            <a:ext cx="8685212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ct val="90000"/>
              </a:lnSpc>
            </a:pPr>
            <a:r>
              <a:rPr lang="en-US" sz="800">
                <a:solidFill>
                  <a:srgbClr val="000000"/>
                </a:solidFill>
              </a:rPr>
              <a:t>1. </a:t>
            </a:r>
            <a:r>
              <a:rPr lang="ru-RU" sz="800">
                <a:solidFill>
                  <a:srgbClr val="000000"/>
                </a:solidFill>
              </a:rPr>
              <a:t>Основывается на опыте и опросах из разных стран, а так же интервью с экспертами и клиентами в России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6100" name="Right Brace 1"/>
          <p:cNvSpPr>
            <a:spLocks/>
          </p:cNvSpPr>
          <p:nvPr/>
        </p:nvSpPr>
        <p:spPr bwMode="auto">
          <a:xfrm>
            <a:off x="7735888" y="4224338"/>
            <a:ext cx="425450" cy="1776412"/>
          </a:xfrm>
          <a:prstGeom prst="rightBrace">
            <a:avLst>
              <a:gd name="adj1" fmla="val 8331"/>
              <a:gd name="adj2" fmla="val 50000"/>
            </a:avLst>
          </a:prstGeom>
          <a:solidFill>
            <a:schemeClr val="bg1"/>
          </a:solidFill>
          <a:ln w="25400" algn="ctr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/>
          </a:p>
        </p:txBody>
      </p:sp>
      <p:sp>
        <p:nvSpPr>
          <p:cNvPr id="46101" name="Rectangle 2"/>
          <p:cNvSpPr>
            <a:spLocks noChangeArrowheads="1"/>
          </p:cNvSpPr>
          <p:nvPr/>
        </p:nvSpPr>
        <p:spPr bwMode="auto">
          <a:xfrm>
            <a:off x="8258175" y="4891088"/>
            <a:ext cx="847725" cy="444500"/>
          </a:xfrm>
          <a:prstGeom prst="rect">
            <a:avLst/>
          </a:prstGeom>
          <a:solidFill>
            <a:srgbClr val="FFFF00"/>
          </a:solidFill>
          <a:ln w="31750" algn="ctr">
            <a:solidFill>
              <a:srgbClr val="FFFF00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r>
              <a:rPr lang="ru-RU" sz="2000">
                <a:solidFill>
                  <a:srgbClr val="FF0000"/>
                </a:solidFill>
              </a:rPr>
              <a:t>78%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Rectangle 2" hidden="1"/>
          <p:cNvGraphicFramePr>
            <a:graphicFrameLocks/>
          </p:cNvGraphicFramePr>
          <p:nvPr/>
        </p:nvGraphicFramePr>
        <p:xfrm>
          <a:off x="0" y="0"/>
          <a:ext cx="153988" cy="158750"/>
        </p:xfrm>
        <a:graphic>
          <a:graphicData uri="http://schemas.openxmlformats.org/presentationml/2006/ole">
            <p:oleObj spid="_x0000_s111618" name="think-cell Slide" r:id="rId34" imgW="0" imgH="0" progId="">
              <p:embed/>
            </p:oleObj>
          </a:graphicData>
        </a:graphic>
      </p:graphicFrame>
      <p:sp>
        <p:nvSpPr>
          <p:cNvPr id="5017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54575" y="3832225"/>
            <a:ext cx="4271963" cy="2443163"/>
          </a:xfrm>
          <a:prstGeom prst="rect">
            <a:avLst/>
          </a:prstGeom>
          <a:solidFill>
            <a:srgbClr val="E2E2E2"/>
          </a:solidFill>
          <a:ln w="9525" algn="ctr">
            <a:solidFill>
              <a:srgbClr val="E2E2E2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60925" y="3838575"/>
            <a:ext cx="4270375" cy="479425"/>
          </a:xfrm>
          <a:prstGeom prst="rect">
            <a:avLst/>
          </a:prstGeom>
          <a:solidFill>
            <a:srgbClr val="FF9933"/>
          </a:solidFill>
          <a:ln w="1587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50181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5450" y="3832225"/>
            <a:ext cx="4271963" cy="2443163"/>
          </a:xfrm>
          <a:prstGeom prst="rect">
            <a:avLst/>
          </a:prstGeom>
          <a:solidFill>
            <a:srgbClr val="E2E2E2"/>
          </a:solidFill>
          <a:ln w="9525" algn="ctr">
            <a:solidFill>
              <a:srgbClr val="E2E2E2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2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0213" y="3836988"/>
            <a:ext cx="4256087" cy="479425"/>
          </a:xfrm>
          <a:prstGeom prst="rect">
            <a:avLst/>
          </a:prstGeom>
          <a:solidFill>
            <a:srgbClr val="FF9933"/>
          </a:solidFill>
          <a:ln w="1587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3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94038" y="3681413"/>
            <a:ext cx="473075" cy="1444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4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0213" y="1231900"/>
            <a:ext cx="4271962" cy="2443163"/>
          </a:xfrm>
          <a:prstGeom prst="rect">
            <a:avLst/>
          </a:prstGeom>
          <a:solidFill>
            <a:srgbClr val="E2E2E2"/>
          </a:solidFill>
          <a:ln w="9525" algn="ctr">
            <a:solidFill>
              <a:srgbClr val="E2E2E2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de-DE" sz="1400" b="1">
              <a:solidFill>
                <a:srgbClr val="000000"/>
              </a:solidFill>
            </a:endParaRPr>
          </a:p>
        </p:txBody>
      </p:sp>
      <p:sp>
        <p:nvSpPr>
          <p:cNvPr id="50185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48225" y="1231900"/>
            <a:ext cx="4273550" cy="2443163"/>
          </a:xfrm>
          <a:prstGeom prst="rect">
            <a:avLst/>
          </a:prstGeom>
          <a:solidFill>
            <a:srgbClr val="E2E2E2"/>
          </a:solidFill>
          <a:ln w="9525" algn="ctr">
            <a:solidFill>
              <a:srgbClr val="E2E2E2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6" name="Rectangle 11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>
          <a:xfrm>
            <a:off x="520700" y="163513"/>
            <a:ext cx="8623300" cy="831850"/>
          </a:xfrm>
        </p:spPr>
        <p:txBody>
          <a:bodyPr/>
          <a:lstStyle/>
          <a:p>
            <a:r>
              <a:rPr lang="ru-RU" dirty="0" smtClean="0">
                <a:solidFill>
                  <a:srgbClr val="404040"/>
                </a:solidFill>
              </a:rPr>
              <a:t>2) Преподаватель</a:t>
            </a:r>
            <a:endParaRPr lang="en-GB" sz="1800" b="0" dirty="0" smtClean="0">
              <a:solidFill>
                <a:srgbClr val="404040"/>
              </a:solidFill>
            </a:endParaRPr>
          </a:p>
        </p:txBody>
      </p:sp>
      <p:sp>
        <p:nvSpPr>
          <p:cNvPr id="50187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92813" y="3681413"/>
            <a:ext cx="473075" cy="1444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8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0213" y="1238250"/>
            <a:ext cx="4271962" cy="479425"/>
          </a:xfrm>
          <a:prstGeom prst="rect">
            <a:avLst/>
          </a:prstGeom>
          <a:solidFill>
            <a:srgbClr val="FF9933"/>
          </a:solidFill>
          <a:ln w="1587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89" name="Rectangle 2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54575" y="1238250"/>
            <a:ext cx="4271963" cy="479425"/>
          </a:xfrm>
          <a:prstGeom prst="rect">
            <a:avLst/>
          </a:prstGeom>
          <a:solidFill>
            <a:srgbClr val="FF9933"/>
          </a:solidFill>
          <a:ln w="1587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90" name="Rectangle 37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635000" y="4373563"/>
            <a:ext cx="3835400" cy="119725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Умение </a:t>
            </a:r>
            <a:r>
              <a:rPr lang="ru-RU" sz="1400" b="1" dirty="0">
                <a:solidFill>
                  <a:srgbClr val="000000"/>
                </a:solidFill>
              </a:rPr>
              <a:t>объяснять и работать </a:t>
            </a:r>
            <a:br>
              <a:rPr lang="ru-RU" sz="1400" b="1" dirty="0">
                <a:solidFill>
                  <a:srgbClr val="000000"/>
                </a:solidFill>
              </a:rPr>
            </a:br>
            <a:r>
              <a:rPr lang="ru-RU" sz="1400" b="1" dirty="0">
                <a:solidFill>
                  <a:srgbClr val="000000"/>
                </a:solidFill>
              </a:rPr>
              <a:t>с классом </a:t>
            </a:r>
            <a:endParaRPr lang="en-US" sz="1400" b="1" dirty="0">
              <a:solidFill>
                <a:srgbClr val="000000"/>
              </a:solidFill>
            </a:endParaRP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>
                <a:solidFill>
                  <a:srgbClr val="000000"/>
                </a:solidFill>
              </a:rPr>
              <a:t>Понимание мотивации и интереса </a:t>
            </a:r>
            <a:r>
              <a:rPr lang="ru-RU" sz="1400" b="1" dirty="0" smtClean="0">
                <a:solidFill>
                  <a:srgbClr val="000000"/>
                </a:solidFill>
              </a:rPr>
              <a:t>учеников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0191" name="Rectangle 38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6057900" y="4433888"/>
            <a:ext cx="3008313" cy="87722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Административно и финансово заинтересован в успехе ученика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0193" name="Rectangle 5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5400000">
            <a:off x="4531518" y="5149057"/>
            <a:ext cx="487363" cy="1460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94" name="Oval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21075" y="2447925"/>
            <a:ext cx="2532063" cy="26130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808080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95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11563" y="2541588"/>
            <a:ext cx="2351087" cy="2425700"/>
          </a:xfrm>
          <a:prstGeom prst="ellipse">
            <a:avLst/>
          </a:prstGeom>
          <a:solidFill>
            <a:schemeClr val="bg1"/>
          </a:solidFill>
          <a:ln w="19050" algn="ctr">
            <a:solidFill>
              <a:srgbClr val="B2B2B2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de-DE" sz="1200" b="1">
              <a:solidFill>
                <a:srgbClr val="000000"/>
              </a:solidFill>
            </a:endParaRPr>
          </a:p>
        </p:txBody>
      </p:sp>
      <p:sp>
        <p:nvSpPr>
          <p:cNvPr id="50196" name="AutoShape 5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8100000">
            <a:off x="3565525" y="2719388"/>
            <a:ext cx="525463" cy="304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rgbClr val="E2E2E2"/>
              </a:gs>
            </a:gsLst>
            <a:lin ang="540000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97" name="AutoShape 5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3500000" flipV="1">
            <a:off x="3556000" y="4433888"/>
            <a:ext cx="495300" cy="2698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rgbClr val="E2E2E2"/>
              </a:gs>
            </a:gsLst>
            <a:lin ang="540000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198" name="Oval 6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71888" y="2603500"/>
            <a:ext cx="2203450" cy="2273300"/>
          </a:xfrm>
          <a:prstGeom prst="ellipse">
            <a:avLst/>
          </a:prstGeom>
          <a:solidFill>
            <a:srgbClr val="FF6600"/>
          </a:solidFill>
          <a:ln w="9525" algn="ctr">
            <a:solidFill>
              <a:srgbClr val="79A2B3"/>
            </a:solidFill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de-DE" sz="1400" b="1">
              <a:solidFill>
                <a:srgbClr val="000000"/>
              </a:solidFill>
            </a:endParaRPr>
          </a:p>
        </p:txBody>
      </p:sp>
      <p:sp>
        <p:nvSpPr>
          <p:cNvPr id="50199" name="AutoShape 5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3500000" flipH="1">
            <a:off x="5499100" y="2733675"/>
            <a:ext cx="495300" cy="2698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rgbClr val="E2E2E2"/>
              </a:gs>
            </a:gsLst>
            <a:lin ang="540000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200" name="AutoShape 5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8100000" flipH="1" flipV="1">
            <a:off x="5508625" y="4441825"/>
            <a:ext cx="525463" cy="304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rgbClr val="E2E2E2"/>
              </a:gs>
            </a:gsLst>
            <a:lin ang="540000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pPr algn="ctr"/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50201" name="Rectangle 36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5530851" y="1846263"/>
            <a:ext cx="3346450" cy="126188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square"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Абсолютный эксперт в теме</a:t>
            </a: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Постоянное повышение квалификации</a:t>
            </a: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50203" name="Text Box 7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115050" y="1354138"/>
            <a:ext cx="2865593" cy="24622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</a:rPr>
              <a:t>Знания (обучен и проверен)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50204" name="Text Box 7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60375" y="3849688"/>
            <a:ext cx="3063875" cy="492443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square" lIns="18000" tIns="0" rIns="0" bIns="0"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</a:rPr>
              <a:t>Методическая оснащенность </a:t>
            </a:r>
            <a:r>
              <a:rPr lang="ru-RU" sz="1600" b="1" dirty="0" smtClean="0">
                <a:solidFill>
                  <a:srgbClr val="FFFFFF"/>
                </a:solidFill>
              </a:rPr>
              <a:t>(</a:t>
            </a:r>
            <a:r>
              <a:rPr lang="ru-RU" sz="1600" b="1" dirty="0" err="1" smtClean="0">
                <a:solidFill>
                  <a:srgbClr val="FFFFFF"/>
                </a:solidFill>
              </a:rPr>
              <a:t>обеспеч-ся</a:t>
            </a:r>
            <a:r>
              <a:rPr lang="ru-RU" sz="1600" b="1" dirty="0" smtClean="0">
                <a:solidFill>
                  <a:srgbClr val="FFFFFF"/>
                </a:solidFill>
              </a:rPr>
              <a:t> и тренируется</a:t>
            </a:r>
            <a:r>
              <a:rPr lang="ru-RU" sz="1600" b="1" dirty="0" smtClean="0">
                <a:solidFill>
                  <a:srgbClr val="FFFFFF"/>
                </a:solidFill>
              </a:rPr>
              <a:t>)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50206" name="Text Box 9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706676" y="3468688"/>
            <a:ext cx="2168799" cy="49244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Преподаватель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50208" name="Rectangle 36"/>
          <p:cNvSpPr>
            <a:spLocks noChangeArrowheads="1"/>
          </p:cNvSpPr>
          <p:nvPr>
            <p:custDataLst>
              <p:tags r:id="rId27"/>
            </p:custDataLst>
          </p:nvPr>
        </p:nvSpPr>
        <p:spPr bwMode="gray">
          <a:xfrm>
            <a:off x="635000" y="2190750"/>
            <a:ext cx="3298825" cy="1326517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Лидер, позитивная энергия </a:t>
            </a: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Инициативен</a:t>
            </a: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err="1" smtClean="0">
                <a:solidFill>
                  <a:srgbClr val="000000"/>
                </a:solidFill>
              </a:rPr>
              <a:t>Стрессо-устойчивость</a:t>
            </a:r>
            <a:endParaRPr lang="ru-RU" sz="1400" b="1" dirty="0" smtClean="0">
              <a:solidFill>
                <a:srgbClr val="000000"/>
              </a:solidFill>
            </a:endParaRPr>
          </a:p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Ответственность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42" name="Text Box 7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1825" y="1336675"/>
            <a:ext cx="3279197" cy="246221"/>
          </a:xfrm>
          <a:prstGeom prst="rect">
            <a:avLst/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 type="none" w="lg" len="lg"/>
            <a:tailEnd type="none" w="lg" len="lg"/>
          </a:ln>
        </p:spPr>
        <p:txBody>
          <a:bodyPr wrap="none" lIns="18000" tIns="0" rIns="0" bIns="0"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</a:rPr>
              <a:t>Качества (проверено на опыте)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3" name="Rectangle 36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654050" y="1847850"/>
            <a:ext cx="3517900" cy="42165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square"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Хочет и может работать с детьми 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44" name="Text Box 7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15050" y="3963988"/>
            <a:ext cx="1832168" cy="24622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</a:rPr>
              <a:t>Поддержка и рост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5" name="Rectangle 36"/>
          <p:cNvSpPr>
            <a:spLocks noChangeArrowheads="1"/>
          </p:cNvSpPr>
          <p:nvPr>
            <p:custDataLst>
              <p:tags r:id="rId31"/>
            </p:custDataLst>
          </p:nvPr>
        </p:nvSpPr>
        <p:spPr bwMode="gray">
          <a:xfrm>
            <a:off x="635000" y="5429250"/>
            <a:ext cx="4089400" cy="65864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square" tIns="91440" bIns="9144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Авторитет продуманно усиливается на протяжении курса, к последним неделям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24307" y="5467773"/>
            <a:ext cx="3967294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ct val="30000"/>
              </a:spcBef>
              <a:buClr>
                <a:srgbClr val="177B57"/>
              </a:buClr>
              <a:buFontTx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Строгий контроль качества преподавания со стороны руководства</a:t>
            </a:r>
            <a:endParaRPr lang="en-US" sz="1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95300" y="342900"/>
            <a:ext cx="8662988" cy="527050"/>
          </a:xfrm>
        </p:spPr>
        <p:txBody>
          <a:bodyPr/>
          <a:lstStyle/>
          <a:p>
            <a:pPr eaLnBrk="1" hangingPunct="1"/>
            <a:r>
              <a:rPr lang="ru-RU" dirty="0" smtClean="0"/>
              <a:t>3) Учебный материал: что у ученика</a:t>
            </a:r>
            <a:endParaRPr lang="en-US" dirty="0" smtClean="0"/>
          </a:p>
        </p:txBody>
      </p:sp>
      <p:sp>
        <p:nvSpPr>
          <p:cNvPr id="9" name="Овал 8"/>
          <p:cNvSpPr/>
          <p:nvPr/>
        </p:nvSpPr>
        <p:spPr bwMode="auto">
          <a:xfrm>
            <a:off x="3676650" y="3048000"/>
            <a:ext cx="1866900" cy="17907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Ученик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6019800" y="3067050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Онлайн материалы: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/>
              <a:t>теория + проверки (+</a:t>
            </a:r>
            <a:r>
              <a:rPr lang="ru-RU" sz="1600" b="1" dirty="0" err="1" smtClean="0"/>
              <a:t>мобильн</a:t>
            </a:r>
            <a:r>
              <a:rPr lang="ru-RU" sz="1600" b="1" dirty="0" smtClean="0"/>
              <a:t>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4800600" y="1200150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Диагностические тесты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2355852" y="1183217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Симуляционные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экзамены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4857750" y="4838700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/>
              <a:t>Книга домашних заданий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2400300" y="4838700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Устные объяснения алгоритмов и проблем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1143000" y="2982382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Книга заданий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для работы в классе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Стрелка влево 15"/>
          <p:cNvSpPr/>
          <p:nvPr/>
        </p:nvSpPr>
        <p:spPr bwMode="auto">
          <a:xfrm>
            <a:off x="5537201" y="3826933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Стрелка влево 16"/>
          <p:cNvSpPr/>
          <p:nvPr/>
        </p:nvSpPr>
        <p:spPr bwMode="auto">
          <a:xfrm rot="3086733">
            <a:off x="5147733" y="4690532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Стрелка влево 17"/>
          <p:cNvSpPr/>
          <p:nvPr/>
        </p:nvSpPr>
        <p:spPr bwMode="auto">
          <a:xfrm rot="7476283">
            <a:off x="3742268" y="4758265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 rot="10800000">
            <a:off x="3183466" y="3776131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20" name="Стрелка влево 19"/>
          <p:cNvSpPr/>
          <p:nvPr/>
        </p:nvSpPr>
        <p:spPr bwMode="auto">
          <a:xfrm rot="18741859">
            <a:off x="4961468" y="2844799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Стрелка влево 20"/>
          <p:cNvSpPr/>
          <p:nvPr/>
        </p:nvSpPr>
        <p:spPr bwMode="auto">
          <a:xfrm rot="14415300">
            <a:off x="3759202" y="2861731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1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95300" y="342900"/>
            <a:ext cx="8662988" cy="527050"/>
          </a:xfrm>
        </p:spPr>
        <p:txBody>
          <a:bodyPr/>
          <a:lstStyle/>
          <a:p>
            <a:pPr eaLnBrk="1" hangingPunct="1"/>
            <a:r>
              <a:rPr lang="ru-RU" dirty="0" smtClean="0"/>
              <a:t>3) Учебный материал: что у преподавателя</a:t>
            </a:r>
            <a:endParaRPr lang="en-US" dirty="0" smtClean="0"/>
          </a:p>
        </p:txBody>
      </p:sp>
      <p:sp>
        <p:nvSpPr>
          <p:cNvPr id="9" name="Овал 8"/>
          <p:cNvSpPr/>
          <p:nvPr/>
        </p:nvSpPr>
        <p:spPr bwMode="auto">
          <a:xfrm>
            <a:off x="3543300" y="2914650"/>
            <a:ext cx="2000250" cy="20193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Преподаватель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5960533" y="3048000"/>
            <a:ext cx="2040467" cy="1930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Мониторинг содержательного движения учеников  (индивид. и в целом)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834466" y="1113368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Методические материалы по тематическим урокам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2440517" y="1096435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Организация среды – в классе и в сетях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4942415" y="4887382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/>
              <a:t>Помощь в домашних заданиях (разбор проблем)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2366434" y="4904315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b="1" dirty="0" smtClean="0"/>
              <a:t>Метод. материалы по н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епредметным урокам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1143000" y="2895600"/>
            <a:ext cx="1981200" cy="18669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Методы индивидуальной работы с учеником</a:t>
            </a:r>
          </a:p>
        </p:txBody>
      </p:sp>
      <p:sp>
        <p:nvSpPr>
          <p:cNvPr id="17" name="Стрелка влево 16"/>
          <p:cNvSpPr/>
          <p:nvPr/>
        </p:nvSpPr>
        <p:spPr bwMode="auto">
          <a:xfrm>
            <a:off x="5537201" y="3826933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Стрелка влево 17"/>
          <p:cNvSpPr/>
          <p:nvPr/>
        </p:nvSpPr>
        <p:spPr bwMode="auto">
          <a:xfrm rot="3086733">
            <a:off x="5147733" y="4690532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 rot="7476283">
            <a:off x="3742268" y="4758265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Стрелка влево 19"/>
          <p:cNvSpPr/>
          <p:nvPr/>
        </p:nvSpPr>
        <p:spPr bwMode="auto">
          <a:xfrm rot="10800000">
            <a:off x="3115734" y="3674533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</a:t>
            </a:r>
          </a:p>
        </p:txBody>
      </p:sp>
      <p:sp>
        <p:nvSpPr>
          <p:cNvPr id="21" name="Стрелка влево 20"/>
          <p:cNvSpPr/>
          <p:nvPr/>
        </p:nvSpPr>
        <p:spPr bwMode="auto">
          <a:xfrm rot="18741859">
            <a:off x="4961468" y="2844799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Стрелка влево 21"/>
          <p:cNvSpPr/>
          <p:nvPr/>
        </p:nvSpPr>
        <p:spPr bwMode="auto">
          <a:xfrm rot="14415300">
            <a:off x="3826934" y="2777066"/>
            <a:ext cx="440266" cy="270932"/>
          </a:xfrm>
          <a:prstGeom prst="leftArrow">
            <a:avLst/>
          </a:prstGeom>
          <a:solidFill>
            <a:srgbClr val="0099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1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20700" y="163513"/>
            <a:ext cx="8623300" cy="831850"/>
          </a:xfrm>
        </p:spPr>
        <p:txBody>
          <a:bodyPr/>
          <a:lstStyle/>
          <a:p>
            <a:r>
              <a:rPr lang="ru-RU" dirty="0" smtClean="0"/>
              <a:t>4) Структура курса</a:t>
            </a:r>
            <a:r>
              <a:rPr lang="en-US" dirty="0" smtClean="0"/>
              <a:t>: </a:t>
            </a:r>
            <a:r>
              <a:rPr lang="ru-RU" dirty="0" smtClean="0"/>
              <a:t>главные этапы  </a:t>
            </a:r>
            <a:endParaRPr lang="en-US" dirty="0" smtClean="0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230813" y="3126317"/>
            <a:ext cx="17716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zh-CN" sz="1200" b="1" i="1" dirty="0">
                <a:solidFill>
                  <a:srgbClr val="000000"/>
                </a:solidFill>
                <a:ea typeface="SimSun" pitchFamily="2" charset="-122"/>
              </a:rPr>
              <a:t>Стратегии и </a:t>
            </a:r>
          </a:p>
          <a:p>
            <a:r>
              <a:rPr lang="ru-RU" altLang="zh-CN" sz="1200" b="1" i="1" dirty="0">
                <a:solidFill>
                  <a:srgbClr val="000000"/>
                </a:solidFill>
                <a:ea typeface="SimSun" pitchFamily="2" charset="-122"/>
              </a:rPr>
              <a:t>продвинутые </a:t>
            </a:r>
          </a:p>
          <a:p>
            <a:r>
              <a:rPr lang="ru-RU" altLang="zh-CN" sz="1200" b="1" i="1" dirty="0">
                <a:solidFill>
                  <a:srgbClr val="000000"/>
                </a:solidFill>
                <a:ea typeface="SimSun" pitchFamily="2" charset="-122"/>
              </a:rPr>
              <a:t>методы</a:t>
            </a:r>
            <a:endParaRPr lang="en-US" altLang="zh-CN" sz="1200" b="1" i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15" name="Text Box 9"/>
          <p:cNvSpPr txBox="1">
            <a:spLocks noChangeArrowheads="1"/>
          </p:cNvSpPr>
          <p:nvPr/>
        </p:nvSpPr>
        <p:spPr bwMode="auto">
          <a:xfrm>
            <a:off x="3877733" y="1839383"/>
            <a:ext cx="17716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rIns="90000"/>
          <a:lstStyle>
            <a:lvl1pPr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zh-CN" sz="1200" b="1" i="1" dirty="0">
                <a:solidFill>
                  <a:srgbClr val="000000"/>
                </a:solidFill>
                <a:ea typeface="SimSun" pitchFamily="2" charset="-122"/>
              </a:rPr>
              <a:t>Интегрированная </a:t>
            </a:r>
          </a:p>
          <a:p>
            <a:r>
              <a:rPr lang="ru-RU" altLang="zh-CN" sz="1200" b="1" i="1" dirty="0">
                <a:solidFill>
                  <a:srgbClr val="000000"/>
                </a:solidFill>
                <a:ea typeface="SimSun" pitchFamily="2" charset="-122"/>
              </a:rPr>
              <a:t>система лекций и упражнений</a:t>
            </a:r>
            <a:endParaRPr lang="en-US" altLang="zh-CN" sz="1200" b="1" i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17" name="AutoShape 11"/>
          <p:cNvSpPr>
            <a:spLocks/>
          </p:cNvSpPr>
          <p:nvPr/>
        </p:nvSpPr>
        <p:spPr bwMode="auto">
          <a:xfrm rot="5400000">
            <a:off x="4542899" y="876300"/>
            <a:ext cx="228600" cy="3708400"/>
          </a:xfrm>
          <a:prstGeom prst="leftBrace">
            <a:avLst>
              <a:gd name="adj1" fmla="val 139466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43018" name="AutoShape 12"/>
          <p:cNvSpPr>
            <a:spLocks noChangeArrowheads="1"/>
          </p:cNvSpPr>
          <p:nvPr/>
        </p:nvSpPr>
        <p:spPr bwMode="auto">
          <a:xfrm>
            <a:off x="6426200" y="1295400"/>
            <a:ext cx="2732088" cy="990600"/>
          </a:xfrm>
          <a:prstGeom prst="wedgeRoundRectCallout">
            <a:avLst>
              <a:gd name="adj1" fmla="val -10810"/>
              <a:gd name="adj2" fmla="val 113301"/>
              <a:gd name="adj3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5000"/>
              </a:spcBef>
            </a:pPr>
            <a:r>
              <a:rPr lang="ru-RU" altLang="zh-CN" sz="1400" i="1" dirty="0">
                <a:solidFill>
                  <a:srgbClr val="000000"/>
                </a:solidFill>
                <a:ea typeface="SimSun" pitchFamily="2" charset="-122"/>
              </a:rPr>
              <a:t>Экзаменационный марафон</a:t>
            </a:r>
            <a:endParaRPr lang="en-US" altLang="zh-CN" sz="1400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19" name="AutoShape 13"/>
          <p:cNvSpPr>
            <a:spLocks noChangeArrowheads="1"/>
          </p:cNvSpPr>
          <p:nvPr/>
        </p:nvSpPr>
        <p:spPr bwMode="auto">
          <a:xfrm>
            <a:off x="940329" y="1240366"/>
            <a:ext cx="2033587" cy="1079500"/>
          </a:xfrm>
          <a:prstGeom prst="wedgeRoundRectCallout">
            <a:avLst>
              <a:gd name="adj1" fmla="val -11861"/>
              <a:gd name="adj2" fmla="val 112662"/>
              <a:gd name="adj3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marL="177800" lvl="1" indent="-88900"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err="1" smtClean="0">
                <a:solidFill>
                  <a:srgbClr val="000000"/>
                </a:solidFill>
                <a:ea typeface="SimSun" pitchFamily="2" charset="-122"/>
              </a:rPr>
              <a:t>Предкурсовая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 диагностика</a:t>
            </a:r>
          </a:p>
          <a:p>
            <a:pPr marL="177800" lvl="1" indent="-88900"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err="1" smtClean="0">
                <a:solidFill>
                  <a:srgbClr val="000000"/>
                </a:solidFill>
                <a:ea typeface="SimSun" pitchFamily="2" charset="-122"/>
              </a:rPr>
              <a:t>Предкурсовая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  подготовка</a:t>
            </a:r>
            <a:endParaRPr lang="ru-RU" altLang="zh-CN" sz="1400" i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0" name="AutoShape 14"/>
          <p:cNvSpPr>
            <a:spLocks noChangeArrowheads="1"/>
          </p:cNvSpPr>
          <p:nvPr/>
        </p:nvSpPr>
        <p:spPr bwMode="auto">
          <a:xfrm>
            <a:off x="3324225" y="4311650"/>
            <a:ext cx="2732088" cy="1247775"/>
          </a:xfrm>
          <a:prstGeom prst="wedgeRoundRectCallout">
            <a:avLst>
              <a:gd name="adj1" fmla="val 8939"/>
              <a:gd name="adj2" fmla="val -139014"/>
              <a:gd name="adj3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marL="177800" lvl="1" indent="-88900">
              <a:spcAft>
                <a:spcPts val="3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>
                <a:solidFill>
                  <a:srgbClr val="000000"/>
                </a:solidFill>
                <a:ea typeface="SimSun" pitchFamily="2" charset="-122"/>
              </a:rPr>
              <a:t>Закрепление 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методов  учебной работы</a:t>
            </a:r>
            <a:endParaRPr lang="ru-RU" altLang="zh-CN" sz="1400" i="1" dirty="0">
              <a:solidFill>
                <a:srgbClr val="000000"/>
              </a:solidFill>
              <a:ea typeface="SimSun" pitchFamily="2" charset="-122"/>
            </a:endParaRPr>
          </a:p>
          <a:p>
            <a:pPr marL="177800" lvl="1" indent="-88900">
              <a:spcAft>
                <a:spcPts val="3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Освоение  предмета </a:t>
            </a:r>
            <a:endParaRPr lang="ru-RU" altLang="zh-CN" sz="1400" i="1" dirty="0">
              <a:solidFill>
                <a:srgbClr val="000000"/>
              </a:solidFill>
              <a:ea typeface="SimSun" pitchFamily="2" charset="-122"/>
            </a:endParaRPr>
          </a:p>
          <a:p>
            <a:pPr marL="177800" lvl="1" indent="-88900">
              <a:spcAft>
                <a:spcPts val="3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>
                <a:solidFill>
                  <a:srgbClr val="000000"/>
                </a:solidFill>
                <a:ea typeface="SimSun" pitchFamily="2" charset="-122"/>
              </a:rPr>
              <a:t>Постоянная тренировка </a:t>
            </a:r>
            <a:endParaRPr lang="en-US" altLang="zh-CN" sz="1400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1" name="AutoShape 15"/>
          <p:cNvSpPr>
            <a:spLocks noChangeArrowheads="1"/>
          </p:cNvSpPr>
          <p:nvPr/>
        </p:nvSpPr>
        <p:spPr bwMode="auto">
          <a:xfrm>
            <a:off x="428625" y="3979333"/>
            <a:ext cx="2673350" cy="1510242"/>
          </a:xfrm>
          <a:prstGeom prst="wedgeRoundRectCallout">
            <a:avLst>
              <a:gd name="adj1" fmla="val 23931"/>
              <a:gd name="adj2" fmla="val -99857"/>
              <a:gd name="adj3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marL="177800" lvl="1" indent="-88900">
              <a:spcAft>
                <a:spcPts val="600"/>
              </a:spcAft>
              <a:buClr>
                <a:srgbClr val="177B57"/>
              </a:buClr>
              <a:buSzPct val="100000"/>
            </a:pP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Вход в курс:</a:t>
            </a:r>
          </a:p>
          <a:p>
            <a:pPr marL="177800" lvl="1" indent="-88900">
              <a:spcAft>
                <a:spcPts val="6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Формирование учебного поведения. </a:t>
            </a:r>
          </a:p>
          <a:p>
            <a:pPr marL="177800" lvl="1" indent="-88900">
              <a:spcAft>
                <a:spcPts val="6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формирование 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классного коллектива</a:t>
            </a:r>
          </a:p>
          <a:p>
            <a:pPr marL="177800" lvl="1" indent="-88900">
              <a:spcAft>
                <a:spcPts val="6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Введение в предмет</a:t>
            </a:r>
            <a:endParaRPr lang="en-US" altLang="zh-CN" sz="1400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2" name="AutoShape 16"/>
          <p:cNvSpPr>
            <a:spLocks noChangeArrowheads="1"/>
          </p:cNvSpPr>
          <p:nvPr/>
        </p:nvSpPr>
        <p:spPr bwMode="auto">
          <a:xfrm>
            <a:off x="6233057" y="3945467"/>
            <a:ext cx="3249612" cy="1100667"/>
          </a:xfrm>
          <a:prstGeom prst="wedgeRoundRectCallout">
            <a:avLst>
              <a:gd name="adj1" fmla="val -41174"/>
              <a:gd name="adj2" fmla="val -121113"/>
              <a:gd name="adj3" fmla="val 16667"/>
            </a:avLst>
          </a:prstGeom>
          <a:solidFill>
            <a:srgbClr val="FF99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marL="177800" lvl="1" indent="-88900">
              <a:spcAft>
                <a:spcPts val="3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>
                <a:solidFill>
                  <a:srgbClr val="000000"/>
                </a:solidFill>
                <a:ea typeface="SimSun" pitchFamily="2" charset="-122"/>
              </a:rPr>
              <a:t>Разработка индивидуальных стратегий 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 для экзамена</a:t>
            </a:r>
            <a:endParaRPr lang="en-US" altLang="zh-CN" sz="1400" i="1" dirty="0">
              <a:solidFill>
                <a:srgbClr val="000000"/>
              </a:solidFill>
              <a:ea typeface="SimSun" pitchFamily="2" charset="-122"/>
            </a:endParaRPr>
          </a:p>
          <a:p>
            <a:pPr marL="177800" lvl="1" indent="-88900">
              <a:spcAft>
                <a:spcPts val="300"/>
              </a:spcAft>
              <a:buClr>
                <a:srgbClr val="177B57"/>
              </a:buClr>
              <a:buSzPct val="100000"/>
              <a:buFont typeface="Arial" charset="0"/>
              <a:buChar char="•"/>
            </a:pPr>
            <a:r>
              <a:rPr lang="ru-RU" altLang="zh-CN" sz="1400" i="1" dirty="0">
                <a:solidFill>
                  <a:srgbClr val="000000"/>
                </a:solidFill>
                <a:ea typeface="SimSun" pitchFamily="2" charset="-122"/>
              </a:rPr>
              <a:t>Тестирование знаний и </a:t>
            </a:r>
            <a:r>
              <a:rPr lang="ru-RU" altLang="zh-CN" sz="1400" i="1" dirty="0" smtClean="0">
                <a:solidFill>
                  <a:srgbClr val="000000"/>
                </a:solidFill>
                <a:ea typeface="SimSun" pitchFamily="2" charset="-122"/>
              </a:rPr>
              <a:t>стратегий</a:t>
            </a:r>
            <a:endParaRPr lang="en-US" altLang="zh-CN" sz="1400" i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3" name="Rectangle 17"/>
          <p:cNvSpPr>
            <a:spLocks noChangeArrowheads="1"/>
          </p:cNvSpPr>
          <p:nvPr/>
        </p:nvSpPr>
        <p:spPr bwMode="auto">
          <a:xfrm>
            <a:off x="174625" y="2660650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zh-CN" sz="1200" b="1" dirty="0">
                <a:solidFill>
                  <a:srgbClr val="000000"/>
                </a:solidFill>
                <a:ea typeface="SimSun" pitchFamily="2" charset="-122"/>
              </a:rPr>
              <a:t>Запись на </a:t>
            </a:r>
            <a:r>
              <a:rPr lang="ru-RU" altLang="zh-CN" sz="1200" b="1" dirty="0" smtClean="0">
                <a:solidFill>
                  <a:srgbClr val="000000"/>
                </a:solidFill>
                <a:ea typeface="SimSun" pitchFamily="2" charset="-122"/>
              </a:rPr>
              <a:t>курс</a:t>
            </a:r>
            <a:endParaRPr lang="en-US" altLang="zh-CN" sz="1200" b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4" name="Rectangle 18"/>
          <p:cNvSpPr>
            <a:spLocks noChangeArrowheads="1"/>
          </p:cNvSpPr>
          <p:nvPr/>
        </p:nvSpPr>
        <p:spPr bwMode="auto">
          <a:xfrm>
            <a:off x="8102600" y="2755900"/>
            <a:ext cx="128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/>
          <a:p>
            <a:r>
              <a:rPr lang="ru-RU" altLang="zh-CN" sz="1200" b="1" dirty="0" smtClean="0">
                <a:solidFill>
                  <a:srgbClr val="000000"/>
                </a:solidFill>
                <a:ea typeface="SimSun" pitchFamily="2" charset="-122"/>
              </a:rPr>
              <a:t>Практика (экзамен ЕГЭ)</a:t>
            </a:r>
            <a:endParaRPr lang="en-US" altLang="zh-CN" sz="1200" b="1" dirty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43025" name="Rectangle 19"/>
          <p:cNvSpPr>
            <a:spLocks noChangeArrowheads="1"/>
          </p:cNvSpPr>
          <p:nvPr/>
        </p:nvSpPr>
        <p:spPr bwMode="gray">
          <a:xfrm>
            <a:off x="1168400" y="5956300"/>
            <a:ext cx="7405688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rgbClr val="79A2B3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ru-RU" altLang="ko-KR" sz="1600" b="1" dirty="0" smtClean="0">
                <a:solidFill>
                  <a:srgbClr val="FFFFFF"/>
                </a:solidFill>
                <a:ea typeface="굴림" charset="-127"/>
              </a:rPr>
              <a:t>Схема служит </a:t>
            </a:r>
            <a:r>
              <a:rPr lang="ru-RU" altLang="ko-KR" sz="1600" b="1" dirty="0">
                <a:solidFill>
                  <a:srgbClr val="FFFFFF"/>
                </a:solidFill>
                <a:ea typeface="굴림" charset="-127"/>
              </a:rPr>
              <a:t>базой для построения курсов подготовки, различающихся по дисциплинам, уровням и продолжительности</a:t>
            </a:r>
            <a:endParaRPr lang="en-US" altLang="ko-KR" sz="1600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3026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575177" y="2914650"/>
            <a:ext cx="222250" cy="228600"/>
          </a:xfrm>
          <a:prstGeom prst="ellipse">
            <a:avLst/>
          </a:prstGeom>
          <a:solidFill>
            <a:srgbClr val="DCC05A"/>
          </a:solidFill>
          <a:ln w="9525" algn="ctr">
            <a:solidFill>
              <a:srgbClr val="DCC05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200" b="1" dirty="0">
                <a:solidFill>
                  <a:srgbClr val="000000"/>
                </a:solidFill>
                <a:ea typeface="굴림" charset="-127"/>
              </a:rPr>
              <a:t>II</a:t>
            </a:r>
          </a:p>
        </p:txBody>
      </p:sp>
      <p:sp>
        <p:nvSpPr>
          <p:cNvPr id="43027" name="Oval 2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850063" y="2889780"/>
            <a:ext cx="222250" cy="228600"/>
          </a:xfrm>
          <a:prstGeom prst="ellipse">
            <a:avLst/>
          </a:prstGeom>
          <a:solidFill>
            <a:srgbClr val="DCC05A"/>
          </a:solidFill>
          <a:ln w="9525" algn="ctr">
            <a:solidFill>
              <a:srgbClr val="DCC05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200" b="1" dirty="0">
                <a:solidFill>
                  <a:srgbClr val="000000"/>
                </a:solidFill>
                <a:ea typeface="굴림" charset="-127"/>
              </a:rPr>
              <a:t>III</a:t>
            </a:r>
          </a:p>
        </p:txBody>
      </p:sp>
      <p:sp>
        <p:nvSpPr>
          <p:cNvPr id="43028" name="Oval 2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042583" y="2921000"/>
            <a:ext cx="222250" cy="228600"/>
          </a:xfrm>
          <a:prstGeom prst="ellipse">
            <a:avLst/>
          </a:prstGeom>
          <a:solidFill>
            <a:srgbClr val="DCC05A"/>
          </a:solidFill>
          <a:ln w="9525" algn="ctr">
            <a:solidFill>
              <a:srgbClr val="DCC05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1200" b="1">
                <a:solidFill>
                  <a:srgbClr val="000000"/>
                </a:solidFill>
                <a:ea typeface="굴림" charset="-127"/>
              </a:rPr>
              <a:t>I</a:t>
            </a:r>
          </a:p>
        </p:txBody>
      </p:sp>
      <p:cxnSp>
        <p:nvCxnSpPr>
          <p:cNvPr id="43029" name="Straight Arrow Connector 25"/>
          <p:cNvCxnSpPr>
            <a:cxnSpLocks noChangeShapeType="1"/>
          </p:cNvCxnSpPr>
          <p:nvPr/>
        </p:nvCxnSpPr>
        <p:spPr bwMode="auto">
          <a:xfrm flipV="1">
            <a:off x="1514475" y="3132138"/>
            <a:ext cx="6530975" cy="1428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 type="none" w="lg" len="lg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="" xmlns:p14="http://schemas.microsoft.com/office/powerpoint/2010/main" val="30226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2" hidden="1"/>
          <p:cNvGraphicFramePr>
            <a:graphicFrameLocks/>
          </p:cNvGraphicFramePr>
          <p:nvPr/>
        </p:nvGraphicFramePr>
        <p:xfrm>
          <a:off x="0" y="0"/>
          <a:ext cx="153988" cy="158750"/>
        </p:xfrm>
        <a:graphic>
          <a:graphicData uri="http://schemas.openxmlformats.org/presentationml/2006/ole">
            <p:oleObj spid="_x0000_s132098" name="think-cell Slide" r:id="rId4" imgW="0" imgH="0" progId="">
              <p:embed/>
            </p:oleObj>
          </a:graphicData>
        </a:graphic>
      </p:graphicFrame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Основные выводы</a:t>
            </a:r>
            <a:endParaRPr lang="en-US" altLang="ru-RU" sz="1600" dirty="0" smtClean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66611" y="1218149"/>
            <a:ext cx="9085669" cy="915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Переход от передачи знаний к освоению практик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733" y="2766745"/>
            <a:ext cx="8823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Ученик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Arial"/>
              </a:rPr>
              <a:t>осваивает</a:t>
            </a: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 знания: учит + практикует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Учитель </a:t>
            </a:r>
            <a:r>
              <a:rPr lang="ru-RU" sz="2400" b="1" dirty="0" smtClean="0">
                <a:solidFill>
                  <a:srgbClr val="000000"/>
                </a:solidFill>
                <a:latin typeface="+mn-lt"/>
                <a:cs typeface="Arial"/>
              </a:rPr>
              <a:t>демонстрирует</a:t>
            </a: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 (точно владеет) саму практику и научает сущностным элементам.  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n-lt"/>
                <a:cs typeface="Arial"/>
              </a:rPr>
              <a:t>Среда подталкивает, обеспечивает, контролирует – формирует.</a:t>
            </a:r>
            <a:endParaRPr lang="ru-RU" sz="20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7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nSize val=&quot;20&quot;/&gt;&lt;m_bBold val=&quot;1&quot;/&gt;&lt;/m_font&gt;&lt;m_colFont&gt;&lt;m_ppcolschidx val=&quot;4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1&quot;/&gt;&lt;/m_font&gt;&lt;m_colFont&gt;&lt;m_ppcolschidx val=&quot;0&quot;/&gt;&lt;m_rgb r=&quot;b2&quot; g=&quot;b2&quot; b=&quot;b2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1&quot;/&gt;&lt;/m_font&gt;&lt;m_colFont&gt;&lt;m_ppcolschidx val=&quot;0&quot;/&gt;&lt;m_rgb r=&quot;b2&quot; g=&quot;b2&quot; b=&quot;b2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4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4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0&quot;/&gt;&lt;m_rgb r=&quot;b2&quot; g=&quot;b2&quot; b=&quot;b2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4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0&quot;/&gt;&lt;m_rgb r=&quot;b2&quot; g=&quot;b2&quot; b=&quot;b2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0&quot;/&gt;&lt;m_rgb r=&quot;b2&quot; g=&quot;b2&quot; b=&quot;b2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1&quot;/&gt;&lt;/m_font&gt;&lt;m_colFont&gt;&lt;m_ppcolschidx val=&quot;4&quot;/&gt;&lt;/m_colFont&gt;&lt;m_fill&gt;&lt;m_bVisible val=&quot;0&quot;/&gt;&lt;/m_fill&gt;&lt;m_linestyle&gt;&lt;m_bVisible val=&quot;0&quot;/&gt;&lt;/m_linestyle&gt;&lt;/elem&gt;&lt;elem&gt;&lt;m_bVisible val=&quot;1&quot;/&gt;&lt;m_font&gt;&lt;m_nSize val=&quot;20&quot;/&gt;&lt;m_bBold val=&quot;0&quot;/&gt;&lt;/m_font&gt;&lt;m_colFont&gt;&lt;m_ppcolschidx val=&quot;4&quot;/&gt;&lt;/m_colFont&gt;&lt;m_fill&gt;&lt;m_bVisible val=&quot;0&quot;/&gt;&lt;/m_fill&gt;&lt;m_linestyle&gt;&lt;m_bVisible val=&quot;0&quot;/&gt;&lt;/m_linestyle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pA7nhC3EK.KNfVYHmFu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cVdFp6mkatdWgUkOXvk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UUS_BFNUuMbqFBJrUV5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rzyXlAJUKBB8i6m3brx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LiiU5RDkKZq8kGdxvL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LqXbRvpk2VjY2M20CxF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RHNFLv0iluDZAKv8ow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GrWixcqAE.2XcpLW.eQi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nXLxW9fsUewENtyUPvgq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TE4xikkEWuykA8ASh5u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TE4xikkEWuykA8ASh5u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TE4xikkEWuykA8ASh5u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aBwNNVJEm39tBVeM4gc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wC.AQAO4kadcv9svJ6n8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WZh6HShtUqq_rAtQg0Qw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0qmOiAYUeRsBKmqEHKiw"/>
  <p:tag name="DRAFTSHAPETAG" val="DRAFTSHAPETA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Xoa7ytIYUGJ63Ujwgk6W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cIWCyf4UiQKU990gRnY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Vk0DTKD0qo2axohWkvD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fUCL6qFGU64F0L5Enre8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_KAmilY0msZzQ.HRb7O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W7XEZl70mo5CRJck92j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ytB2kQ7E2guc8i0wIAO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_gOMD0GUOok_k4w_kYq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GaQJ8engEyCqkDEghFg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S5sJKvkk6HrwwbW_X0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clvWiJyUmebz7irU3mlg"/>
  <p:tag name="BCGMACROSCOPYRIGHTREPRESENTATIVE" val="BCGMacrosCopyrightRepresentativ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HuFGaGb0mUFua.nVxtF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KimDR5Qt0SWO4hywuqIx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XDlaqo4kOUcZsW3VvAT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MfE4S5IZUuFHpojGQUJ8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9ZKeEApkWpmvd1AUz0F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AnGHKivkSC_qG93_cvk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LWoWyM40GZh0MC1cdTq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sT0uWOI06whxhD_B2N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.Ncwt0L5k6pDFKxo7K25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L7BSHoazkOpuH8YBpsU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yCdJRC80OcrMO5t0a33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gXnQSdgUKXm974T6gav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r3G6GgQxU.Rb45J8CoLo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jLho2XTECkAFL7q7RcF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0qQrOotkyByv2Kb.pet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jLho2XTECkAFL7q7RcF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yCdJRC80OcrMO5t0a33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jLho2XTECkAFL7q7RcF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P83QPYck.QF6u9.Mxca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CdKSnxz06xlHak_n870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S_HeQjYEO3OoDxB6n9A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kFwrJZGECI0q1Ec45W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2HVqodp02QFH0cDTpij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0GEPbiQbEyo2SafBCsK.w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AC9B0"/>
      </a:accent6>
      <a:hlink>
        <a:srgbClr val="5BAD82"/>
      </a:hlink>
      <a:folHlink>
        <a:srgbClr val="8EC6A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15_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1131</Words>
  <Application>Microsoft Office PowerPoint</Application>
  <PresentationFormat>Произвольный</PresentationFormat>
  <Paragraphs>166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blank</vt:lpstr>
      <vt:lpstr>1_blank</vt:lpstr>
      <vt:lpstr>2_blank</vt:lpstr>
      <vt:lpstr>3_blank</vt:lpstr>
      <vt:lpstr>4_blank</vt:lpstr>
      <vt:lpstr>15_blank</vt:lpstr>
      <vt:lpstr>think-cell Slide</vt:lpstr>
      <vt:lpstr>Слайд 0</vt:lpstr>
      <vt:lpstr>Бизнес-задача – сформировать компетенцию «сдать экзамен» (немного шутка)</vt:lpstr>
      <vt:lpstr>1) Интегрированная среда обучения</vt:lpstr>
      <vt:lpstr>2) Преподаватель</vt:lpstr>
      <vt:lpstr>2) Преподаватель</vt:lpstr>
      <vt:lpstr>3) Учебный материал: что у ученика</vt:lpstr>
      <vt:lpstr>3) Учебный материал: что у преподавателя</vt:lpstr>
      <vt:lpstr>4) Структура курса: главные этапы  </vt:lpstr>
      <vt:lpstr>Основные выводы</vt:lpstr>
      <vt:lpstr>Основные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cp:lastModifiedBy/>
  <cp:revision>400</cp:revision>
  <cp:lastPrinted>2010-09-13T18:00:34Z</cp:lastPrinted>
  <dcterms:created xsi:type="dcterms:W3CDTF">2010-08-20T15:20:11Z</dcterms:created>
  <dcterms:modified xsi:type="dcterms:W3CDTF">2014-04-28T18:37:39Z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  <property fmtid="{D5CDD505-2E9C-101B-9397-08002B2CF9AE}" pid="6" name="BCG Template Name">
    <vt:lpwstr>Letter</vt:lpwstr>
  </property>
</Properties>
</file>