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  <p:sldId id="290" r:id="rId3"/>
    <p:sldId id="295" r:id="rId4"/>
    <p:sldId id="259" r:id="rId5"/>
    <p:sldId id="304" r:id="rId6"/>
    <p:sldId id="258" r:id="rId7"/>
    <p:sldId id="302" r:id="rId8"/>
    <p:sldId id="293" r:id="rId9"/>
    <p:sldId id="263" r:id="rId10"/>
    <p:sldId id="284" r:id="rId11"/>
    <p:sldId id="285" r:id="rId12"/>
    <p:sldId id="286" r:id="rId13"/>
    <p:sldId id="287" r:id="rId14"/>
    <p:sldId id="30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4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48D847-AD5D-4ED6-816A-B68CD6715D54}" type="datetimeFigureOut">
              <a:rPr lang="ru-RU" smtClean="0"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92DFEB-BCE2-4C45-9523-B56249E8EB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3240360"/>
          </a:xfrm>
        </p:spPr>
        <p:txBody>
          <a:bodyPr>
            <a:normAutofit/>
          </a:bodyPr>
          <a:lstStyle/>
          <a:p>
            <a:r>
              <a:rPr lang="ru-RU" dirty="0" smtClean="0"/>
              <a:t>Самоопределение в культуре и актуализация себя в мире как предельные рамки </a:t>
            </a:r>
            <a:r>
              <a:rPr lang="ru-RU" dirty="0" err="1" smtClean="0"/>
              <a:t>компетентностных</a:t>
            </a:r>
            <a:r>
              <a:rPr lang="ru-RU" dirty="0" smtClean="0"/>
              <a:t> практик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примере Детско-взрослой академии и </a:t>
            </a:r>
            <a:r>
              <a:rPr lang="ru-RU" dirty="0" err="1" smtClean="0"/>
              <a:t>Комметентностной</a:t>
            </a:r>
            <a:r>
              <a:rPr lang="ru-RU" dirty="0" smtClean="0"/>
              <a:t> олимпиады</a:t>
            </a:r>
          </a:p>
          <a:p>
            <a:endParaRPr lang="ru-RU" dirty="0"/>
          </a:p>
          <a:p>
            <a:pPr algn="r"/>
            <a:r>
              <a:rPr lang="ru-RU" dirty="0" smtClean="0"/>
              <a:t>Назарова Ирина Геннадьевна «Детско-взрослая </a:t>
            </a:r>
            <a:r>
              <a:rPr lang="ru-RU" dirty="0" err="1" smtClean="0"/>
              <a:t>акадеия</a:t>
            </a:r>
            <a:r>
              <a:rPr lang="ru-RU" dirty="0" smtClean="0"/>
              <a:t>» 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9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pPr algn="ctr"/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229600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1</a:t>
            </a:r>
            <a:r>
              <a:rPr lang="ru-RU" sz="2800" b="1" dirty="0"/>
              <a:t>. Компетенции в предметной области:</a:t>
            </a:r>
            <a:endParaRPr lang="ru-RU" sz="2800" dirty="0"/>
          </a:p>
          <a:p>
            <a:pPr lvl="0"/>
            <a:r>
              <a:rPr lang="ru-RU" sz="2800" dirty="0"/>
              <a:t>Уметь анализировать и понимать тот или иной текст с учетом его особенностей и своеобразия;</a:t>
            </a:r>
          </a:p>
          <a:p>
            <a:pPr lvl="0"/>
            <a:r>
              <a:rPr lang="ru-RU" sz="2800" dirty="0"/>
              <a:t>выявлять основные проблемы и вопросы к тексту, которые позволяют продолжать процесс понимания;</a:t>
            </a:r>
          </a:p>
          <a:p>
            <a:pPr lvl="0"/>
            <a:r>
              <a:rPr lang="ru-RU" sz="2800" dirty="0"/>
              <a:t>обосновывать свое мнение о произведении с опорой на текст – пристальное чтение - и выходом на более широкий контекст – связь со временем, другими произведениями и культурой в целом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51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/>
          <a:lstStyle/>
          <a:p>
            <a:pPr algn="ctr"/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2</a:t>
            </a:r>
            <a:r>
              <a:rPr lang="ru-RU" b="1" dirty="0"/>
              <a:t>. Коммуникативные компетенции: </a:t>
            </a:r>
            <a:endParaRPr lang="ru-RU" dirty="0"/>
          </a:p>
          <a:p>
            <a:pPr lvl="0"/>
            <a:r>
              <a:rPr lang="ru-RU" dirty="0"/>
              <a:t>Освоить навыки работы в группе, различные социальные роли в коллективе, уметь найти свою продуктивную позицию в групповой работе; </a:t>
            </a:r>
          </a:p>
          <a:p>
            <a:pPr lvl="0"/>
            <a:r>
              <a:rPr lang="ru-RU" dirty="0"/>
              <a:t>брать на себя функции организатора/критика/сборщика/генератора идей и быть готовым признавать таковые в одноклассниках, сверстниках.</a:t>
            </a:r>
          </a:p>
          <a:p>
            <a:pPr lvl="0"/>
            <a:r>
              <a:rPr lang="ru-RU" dirty="0"/>
              <a:t>Освоить правила ведения дискуссии, уметь  задавать вопросы по сути темы.</a:t>
            </a:r>
          </a:p>
          <a:p>
            <a:pPr lvl="0"/>
            <a:r>
              <a:rPr lang="ru-RU" dirty="0"/>
              <a:t>Принимать критику в свой адрес, как со стороны взрослых, так и со стороны сверстников и осуществлять конструктивную критику результатов и способов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5805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компетенции:</a:t>
            </a:r>
            <a:endParaRPr lang="ru-RU" dirty="0" smtClean="0"/>
          </a:p>
          <a:p>
            <a:pPr lvl="0"/>
            <a:r>
              <a:rPr lang="ru-RU" dirty="0" smtClean="0"/>
              <a:t>Уметь восстанавливать мыслительные основания, на которые опираются высказывания и выводы.</a:t>
            </a:r>
          </a:p>
          <a:p>
            <a:pPr lvl="0"/>
            <a:r>
              <a:rPr lang="ru-RU" dirty="0" smtClean="0"/>
              <a:t>Восстанавливать аналитические процедуры, проделанные с объектом наблюдения и исследования.</a:t>
            </a:r>
          </a:p>
          <a:p>
            <a:pPr lvl="0"/>
            <a:r>
              <a:rPr lang="ru-RU" dirty="0" smtClean="0"/>
              <a:t>Уметь представить результаты своей работы в различных формах: схемах, таблицах, тезисах и т.д.</a:t>
            </a:r>
          </a:p>
          <a:p>
            <a:pPr lvl="0"/>
            <a:r>
              <a:rPr lang="ru-RU" dirty="0" smtClean="0"/>
              <a:t>Уметь использовать категориальные различения и фиксировать их в различных, соответствующих им формах.</a:t>
            </a:r>
          </a:p>
          <a:p>
            <a:pPr lvl="0"/>
            <a:r>
              <a:rPr lang="ru-RU" dirty="0" smtClean="0"/>
              <a:t>Уметь переходить от конкретных явлений, </a:t>
            </a:r>
          </a:p>
          <a:p>
            <a:pPr marL="0" lvl="0" indent="0">
              <a:buNone/>
            </a:pPr>
            <a:r>
              <a:rPr lang="ru-RU" dirty="0" smtClean="0"/>
              <a:t>реалий, действий – к фиксации их в знаковой форме.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56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buNone/>
            </a:pPr>
            <a:r>
              <a:rPr lang="ru-RU" sz="3500" b="1" dirty="0" smtClean="0"/>
              <a:t>4. Компетенции </a:t>
            </a:r>
            <a:r>
              <a:rPr lang="ru-RU" sz="3500" b="1" dirty="0"/>
              <a:t>личностного </a:t>
            </a:r>
            <a:r>
              <a:rPr lang="ru-RU" sz="3500" b="1" dirty="0" smtClean="0"/>
              <a:t>развития:</a:t>
            </a:r>
            <a:endParaRPr lang="ru-RU" sz="3500" dirty="0"/>
          </a:p>
          <a:p>
            <a:pPr lvl="0"/>
            <a:r>
              <a:rPr lang="ru-RU" sz="3500" dirty="0"/>
              <a:t>Уметь выбирать целевые и смысловые установки для своих действий и поступков, принимать решения. </a:t>
            </a:r>
          </a:p>
          <a:p>
            <a:pPr lvl="0"/>
            <a:r>
              <a:rPr lang="ru-RU" sz="3500" dirty="0"/>
              <a:t>Аргументированно отстаивать свою позицию.  </a:t>
            </a:r>
          </a:p>
          <a:p>
            <a:pPr lvl="0"/>
            <a:r>
              <a:rPr lang="ru-RU" sz="3500" dirty="0"/>
              <a:t>Понимать ценность рефлексии для личного роста и улучшения результатов своей деятельности, уметь осуществлять ее. </a:t>
            </a:r>
          </a:p>
          <a:p>
            <a:pPr lvl="0"/>
            <a:r>
              <a:rPr lang="ru-RU" sz="3500" dirty="0"/>
              <a:t>Быть готовым нести личную ответственность за общие результаты, представлять их на всеобщее обсуждение.</a:t>
            </a:r>
          </a:p>
          <a:p>
            <a:pPr lvl="0"/>
            <a:r>
              <a:rPr lang="ru-RU" sz="3500" dirty="0"/>
              <a:t>Использовать критику для трансформации своей позиции</a:t>
            </a:r>
            <a:r>
              <a:rPr lang="ru-RU" sz="3500" dirty="0" smtClean="0"/>
              <a:t>.</a:t>
            </a:r>
          </a:p>
          <a:p>
            <a:pPr marL="0" indent="0">
              <a:buNone/>
            </a:pPr>
            <a:r>
              <a:rPr lang="ru-RU" sz="3500" b="1" i="1" dirty="0" smtClean="0"/>
              <a:t>Личностные результатах, </a:t>
            </a:r>
            <a:r>
              <a:rPr lang="ru-RU" sz="3500" b="1" i="1" dirty="0"/>
              <a:t>которые проявляются со временем (когда ребята уже заканчивают школу</a:t>
            </a:r>
            <a:r>
              <a:rPr lang="ru-RU" sz="3500" b="1" i="1" dirty="0" smtClean="0"/>
              <a:t>): </a:t>
            </a:r>
            <a:endParaRPr lang="ru-RU" sz="3500" b="1" i="1" dirty="0"/>
          </a:p>
          <a:p>
            <a:pPr lvl="0"/>
            <a:r>
              <a:rPr lang="ru-RU" sz="3500" dirty="0"/>
              <a:t>Сохранение мотивации к образованию</a:t>
            </a:r>
          </a:p>
          <a:p>
            <a:pPr lvl="0"/>
            <a:r>
              <a:rPr lang="ru-RU" sz="3500" dirty="0"/>
              <a:t>Осознанное, избирательное и требовательное </a:t>
            </a:r>
            <a:r>
              <a:rPr lang="ru-RU" sz="3500" dirty="0" smtClean="0"/>
              <a:t>отношение </a:t>
            </a:r>
            <a:r>
              <a:rPr lang="ru-RU" sz="3500" dirty="0"/>
              <a:t>к обучению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2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91264" cy="1012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А человек –попытка жить, …</a:t>
            </a:r>
          </a:p>
          <a:p>
            <a:pPr marL="0" indent="0">
              <a:buNone/>
            </a:pPr>
            <a:endParaRPr lang="ru-RU" sz="5400" dirty="0"/>
          </a:p>
          <a:p>
            <a:pPr marL="0" indent="0" algn="r">
              <a:buNone/>
            </a:pPr>
            <a:r>
              <a:rPr lang="ru-RU" sz="4800" i="1" dirty="0" err="1" smtClean="0"/>
              <a:t>Е.Ф.Сабуров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37839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726749"/>
            <a:ext cx="8244000" cy="4176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03779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Детско-Взрослая Академия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39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336704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«Посередине дня</a:t>
            </a:r>
            <a:br>
              <a:rPr lang="ru-RU" sz="4800" dirty="0" smtClean="0"/>
            </a:br>
            <a:r>
              <a:rPr lang="ru-RU" sz="4800" dirty="0" smtClean="0"/>
              <a:t>стою один как перст</a:t>
            </a:r>
            <a:br>
              <a:rPr lang="ru-RU" sz="4800" dirty="0" smtClean="0"/>
            </a:br>
            <a:r>
              <a:rPr lang="ru-RU" sz="4800" dirty="0" smtClean="0"/>
              <a:t>и может нет меня, </a:t>
            </a:r>
            <a:br>
              <a:rPr lang="ru-RU" sz="4800" dirty="0" smtClean="0"/>
            </a:br>
            <a:r>
              <a:rPr lang="ru-RU" sz="4800" dirty="0" smtClean="0"/>
              <a:t>хотя я </a:t>
            </a:r>
            <a:r>
              <a:rPr lang="ru-RU" sz="4800" dirty="0" err="1" smtClean="0"/>
              <a:t>вобщем</a:t>
            </a:r>
            <a:r>
              <a:rPr lang="ru-RU" sz="4800" dirty="0" smtClean="0"/>
              <a:t> есть.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Е.Ф. Сабуров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006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Что такое ДВА?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C00000"/>
                </a:solidFill>
              </a:rPr>
              <a:t>ДВА </a:t>
            </a:r>
            <a:r>
              <a:rPr lang="ru-RU" i="1" dirty="0">
                <a:solidFill>
                  <a:srgbClr val="C00000"/>
                </a:solidFill>
              </a:rPr>
              <a:t>это добровольное собрание людей (детей и взрослых), получающих удовольствие от      </a:t>
            </a:r>
            <a:r>
              <a:rPr lang="ru-RU" i="1" dirty="0" smtClean="0">
                <a:solidFill>
                  <a:srgbClr val="C00000"/>
                </a:solidFill>
              </a:rPr>
              <a:t>совместного  чтения </a:t>
            </a:r>
            <a:r>
              <a:rPr lang="ru-RU" i="1" dirty="0">
                <a:solidFill>
                  <a:srgbClr val="C00000"/>
                </a:solidFill>
              </a:rPr>
              <a:t>и </a:t>
            </a:r>
            <a:r>
              <a:rPr lang="ru-RU" i="1" dirty="0" smtClean="0">
                <a:solidFill>
                  <a:srgbClr val="C00000"/>
                </a:solidFill>
              </a:rPr>
              <a:t>понимания </a:t>
            </a:r>
            <a:r>
              <a:rPr lang="ru-RU" i="1" dirty="0">
                <a:solidFill>
                  <a:srgbClr val="C00000"/>
                </a:solidFill>
              </a:rPr>
              <a:t>различных сложных </a:t>
            </a:r>
            <a:r>
              <a:rPr lang="ru-RU" i="1" dirty="0" smtClean="0">
                <a:solidFill>
                  <a:srgbClr val="C00000"/>
                </a:solidFill>
              </a:rPr>
              <a:t>текстов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Существует в форме образовательного лагеря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 Ядро  ДВА -   технология  игровых образовательных сессий, построенная по прототипу  ОДИ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762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Группа 100"/>
          <p:cNvGrpSpPr/>
          <p:nvPr/>
        </p:nvGrpSpPr>
        <p:grpSpPr>
          <a:xfrm>
            <a:off x="251520" y="260648"/>
            <a:ext cx="8280919" cy="6207968"/>
            <a:chOff x="0" y="0"/>
            <a:chExt cx="7215159" cy="5791200"/>
          </a:xfrm>
        </p:grpSpPr>
        <p:grpSp>
          <p:nvGrpSpPr>
            <p:cNvPr id="102" name="Группа 101"/>
            <p:cNvGrpSpPr/>
            <p:nvPr/>
          </p:nvGrpSpPr>
          <p:grpSpPr>
            <a:xfrm>
              <a:off x="0" y="0"/>
              <a:ext cx="7215159" cy="5791200"/>
              <a:chOff x="0" y="0"/>
              <a:chExt cx="7215159" cy="5791200"/>
            </a:xfrm>
          </p:grpSpPr>
          <p:sp>
            <p:nvSpPr>
              <p:cNvPr id="104" name="Надпись 2"/>
              <p:cNvSpPr txBox="1">
                <a:spLocks noChangeArrowheads="1"/>
              </p:cNvSpPr>
              <p:nvPr/>
            </p:nvSpPr>
            <p:spPr bwMode="auto">
              <a:xfrm>
                <a:off x="0" y="5153025"/>
                <a:ext cx="1004570" cy="5619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ВХОД</a:t>
                </a:r>
                <a:endPara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Надпись 2"/>
              <p:cNvSpPr txBox="1">
                <a:spLocks noChangeArrowheads="1"/>
              </p:cNvSpPr>
              <p:nvPr/>
            </p:nvSpPr>
            <p:spPr bwMode="auto">
              <a:xfrm>
                <a:off x="5643562" y="5119688"/>
                <a:ext cx="1195070" cy="580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ВЫХОД</a:t>
                </a:r>
                <a:endPara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6" name="Группа 105"/>
              <p:cNvGrpSpPr/>
              <p:nvPr/>
            </p:nvGrpSpPr>
            <p:grpSpPr>
              <a:xfrm>
                <a:off x="361951" y="0"/>
                <a:ext cx="6853208" cy="5791200"/>
                <a:chOff x="-152399" y="0"/>
                <a:chExt cx="6853208" cy="5791200"/>
              </a:xfrm>
            </p:grpSpPr>
            <p:sp>
              <p:nvSpPr>
                <p:cNvPr id="108" name="Овал 107"/>
                <p:cNvSpPr/>
                <p:nvPr/>
              </p:nvSpPr>
              <p:spPr>
                <a:xfrm>
                  <a:off x="723900" y="342900"/>
                  <a:ext cx="4171950" cy="3362325"/>
                </a:xfrm>
                <a:prstGeom prst="ellipse">
                  <a:avLst/>
                </a:prstGeom>
                <a:ln>
                  <a:prstDash val="dash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>
                  <a:off x="-152399" y="461962"/>
                  <a:ext cx="1133475" cy="3081338"/>
                </a:xfrm>
                <a:prstGeom prst="ellipse">
                  <a:avLst/>
                </a:prstGeom>
                <a:ln>
                  <a:prstDash val="dash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2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ПРЕЗЕНТАЦИЯ 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Овал 109"/>
                <p:cNvSpPr/>
                <p:nvPr/>
              </p:nvSpPr>
              <p:spPr>
                <a:xfrm>
                  <a:off x="4348163" y="423862"/>
                  <a:ext cx="1062037" cy="3543300"/>
                </a:xfrm>
                <a:prstGeom prst="ellipse">
                  <a:avLst/>
                </a:prstGeom>
                <a:ln>
                  <a:prstDash val="dash"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2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ФОРУМ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Стрелка вправо 110"/>
                <p:cNvSpPr/>
                <p:nvPr/>
              </p:nvSpPr>
              <p:spPr>
                <a:xfrm rot="20138610">
                  <a:off x="4729163" y="0"/>
                  <a:ext cx="1400175" cy="962025"/>
                </a:xfrm>
                <a:prstGeom prst="rightArrow">
                  <a:avLst>
                    <a:gd name="adj1" fmla="val 35148"/>
                    <a:gd name="adj2" fmla="val 5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ИОП </a:t>
                  </a:r>
                </a:p>
              </p:txBody>
            </p:sp>
            <p:sp>
              <p:nvSpPr>
                <p:cNvPr id="112" name="Стрелка вправо 111"/>
                <p:cNvSpPr/>
                <p:nvPr/>
              </p:nvSpPr>
              <p:spPr>
                <a:xfrm rot="2918087">
                  <a:off x="4550570" y="3855243"/>
                  <a:ext cx="1282905" cy="695919"/>
                </a:xfrm>
                <a:prstGeom prst="rightArrow">
                  <a:avLst>
                    <a:gd name="adj1" fmla="val 35148"/>
                    <a:gd name="adj2" fmla="val 5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13" name="Стрелка вправо 112"/>
                <p:cNvSpPr/>
                <p:nvPr/>
              </p:nvSpPr>
              <p:spPr>
                <a:xfrm rot="1631244">
                  <a:off x="5029200" y="3014662"/>
                  <a:ext cx="1671609" cy="1288372"/>
                </a:xfrm>
                <a:prstGeom prst="rightArrow">
                  <a:avLst>
                    <a:gd name="adj1" fmla="val 35148"/>
                    <a:gd name="adj2" fmla="val 5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Участие в конференции</a:t>
                  </a:r>
                </a:p>
              </p:txBody>
            </p:sp>
            <p:sp>
              <p:nvSpPr>
                <p:cNvPr id="114" name="Стрелка вправо 113"/>
                <p:cNvSpPr/>
                <p:nvPr/>
              </p:nvSpPr>
              <p:spPr>
                <a:xfrm rot="659856">
                  <a:off x="5153602" y="1932708"/>
                  <a:ext cx="1400175" cy="962025"/>
                </a:xfrm>
                <a:prstGeom prst="rightArrow">
                  <a:avLst>
                    <a:gd name="adj1" fmla="val 35148"/>
                    <a:gd name="adj2" fmla="val 5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 </a:t>
                  </a:r>
                  <a:r>
                    <a:rPr lang="ru-RU" sz="1100" i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  </a:t>
                  </a: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Мастерская</a:t>
                  </a:r>
                </a:p>
              </p:txBody>
            </p:sp>
            <p:sp>
              <p:nvSpPr>
                <p:cNvPr id="115" name="Стрелка вправо 114"/>
                <p:cNvSpPr/>
                <p:nvPr/>
              </p:nvSpPr>
              <p:spPr>
                <a:xfrm rot="21238041">
                  <a:off x="5110163" y="952500"/>
                  <a:ext cx="1400175" cy="962025"/>
                </a:xfrm>
                <a:prstGeom prst="rightArrow">
                  <a:avLst>
                    <a:gd name="adj1" fmla="val 35148"/>
                    <a:gd name="adj2" fmla="val 5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Проект</a:t>
                  </a:r>
                </a:p>
              </p:txBody>
            </p:sp>
            <p:sp>
              <p:nvSpPr>
                <p:cNvPr id="116" name="Стрелка вправо 115"/>
                <p:cNvSpPr/>
                <p:nvPr/>
              </p:nvSpPr>
              <p:spPr>
                <a:xfrm>
                  <a:off x="842963" y="1233487"/>
                  <a:ext cx="4014470" cy="428307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8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Образовательная программа 1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7" name="Стрелка вправо 116"/>
                <p:cNvSpPr/>
                <p:nvPr/>
              </p:nvSpPr>
              <p:spPr>
                <a:xfrm>
                  <a:off x="933450" y="2119312"/>
                  <a:ext cx="3781108" cy="46196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8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Образовательная программа 3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18" name="Стрелка вправо 117"/>
                <p:cNvSpPr/>
                <p:nvPr/>
              </p:nvSpPr>
              <p:spPr>
                <a:xfrm>
                  <a:off x="890588" y="1638300"/>
                  <a:ext cx="3771582" cy="433388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8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Образовательная программа 2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9" name="Овал 118"/>
                <p:cNvSpPr/>
                <p:nvPr/>
              </p:nvSpPr>
              <p:spPr>
                <a:xfrm>
                  <a:off x="1481138" y="619125"/>
                  <a:ext cx="1233487" cy="638175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solidFill>
                        <a:srgbClr val="FF0000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Проект ОЖП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0" name="Овал 119"/>
                <p:cNvSpPr/>
                <p:nvPr/>
              </p:nvSpPr>
              <p:spPr>
                <a:xfrm>
                  <a:off x="1262063" y="2643187"/>
                  <a:ext cx="1328738" cy="452438"/>
                </a:xfrm>
                <a:prstGeom prst="ellipse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sz="1100">
                      <a:solidFill>
                        <a:srgbClr val="FF0000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Мастерская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1" name="Выгнутая влево стрелка 120"/>
                <p:cNvSpPr/>
                <p:nvPr/>
              </p:nvSpPr>
              <p:spPr>
                <a:xfrm rot="17098531">
                  <a:off x="962025" y="2709862"/>
                  <a:ext cx="320470" cy="890581"/>
                </a:xfrm>
                <a:prstGeom prst="curvedRight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22" name="Выгнутая вверх стрелка 121"/>
                <p:cNvSpPr/>
                <p:nvPr/>
              </p:nvSpPr>
              <p:spPr>
                <a:xfrm rot="20457908">
                  <a:off x="566738" y="657225"/>
                  <a:ext cx="1195387" cy="285750"/>
                </a:xfrm>
                <a:prstGeom prst="curvedDownArrow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123" name="Прямая со стрелкой 122"/>
                <p:cNvCxnSpPr/>
                <p:nvPr/>
              </p:nvCxnSpPr>
              <p:spPr>
                <a:xfrm>
                  <a:off x="2533650" y="947737"/>
                  <a:ext cx="2109470" cy="152082"/>
                </a:xfrm>
                <a:prstGeom prst="straightConnector1">
                  <a:avLst/>
                </a:prstGeom>
                <a:ln w="28575"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 стрелкой 123"/>
                <p:cNvCxnSpPr/>
                <p:nvPr/>
              </p:nvCxnSpPr>
              <p:spPr>
                <a:xfrm>
                  <a:off x="2434455" y="2955647"/>
                  <a:ext cx="2165803" cy="111086"/>
                </a:xfrm>
                <a:prstGeom prst="straightConnector1">
                  <a:avLst/>
                </a:prstGeom>
                <a:ln w="28575"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71500" y="114300"/>
                  <a:ext cx="4762" cy="5676900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4943475" y="47625"/>
                  <a:ext cx="4762" cy="5676900"/>
                </a:xfrm>
                <a:prstGeom prst="line">
                  <a:avLst/>
                </a:prstGeom>
                <a:ln w="19050">
                  <a:solidFill>
                    <a:srgbClr val="7030A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Надпись 2"/>
              <p:cNvSpPr txBox="1">
                <a:spLocks noChangeArrowheads="1"/>
              </p:cNvSpPr>
              <p:nvPr/>
            </p:nvSpPr>
            <p:spPr bwMode="auto">
              <a:xfrm>
                <a:off x="2500312" y="5238750"/>
                <a:ext cx="2371090" cy="50292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b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СЕССИЯ ДВА</a:t>
                </a:r>
                <a:endPara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3" name="Овал 102"/>
            <p:cNvSpPr/>
            <p:nvPr/>
          </p:nvSpPr>
          <p:spPr>
            <a:xfrm>
              <a:off x="2486025" y="3276600"/>
              <a:ext cx="1814934" cy="1323833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Повышение квалификации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81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95536" y="1484784"/>
            <a:ext cx="4042792" cy="468052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универсализация образования. </a:t>
            </a:r>
          </a:p>
          <a:p>
            <a:r>
              <a:rPr lang="ru-RU" sz="2800" dirty="0" smtClean="0"/>
              <a:t>передача знаний, умений навыков</a:t>
            </a:r>
          </a:p>
          <a:p>
            <a:r>
              <a:rPr lang="ru-RU" sz="2800" dirty="0" smtClean="0"/>
              <a:t>основная единица  организации содержания - учебный предмет</a:t>
            </a:r>
          </a:p>
          <a:p>
            <a:r>
              <a:rPr lang="ru-RU" sz="2800" dirty="0" smtClean="0"/>
              <a:t>обеспечение </a:t>
            </a:r>
            <a:r>
              <a:rPr lang="ru-RU" sz="2800" dirty="0"/>
              <a:t>сохранения  </a:t>
            </a:r>
            <a:r>
              <a:rPr lang="ru-RU" sz="2800" dirty="0" smtClean="0"/>
              <a:t>общности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11960" y="1484784"/>
            <a:ext cx="4464496" cy="51845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индивидуализация образования,</a:t>
            </a:r>
            <a:endParaRPr lang="ru-RU" sz="2800" dirty="0"/>
          </a:p>
          <a:p>
            <a:r>
              <a:rPr lang="ru-RU" sz="2800" dirty="0" smtClean="0"/>
              <a:t>опыт самоопределения  в культуре  </a:t>
            </a:r>
          </a:p>
          <a:p>
            <a:r>
              <a:rPr lang="ru-RU" sz="2800" dirty="0" smtClean="0"/>
              <a:t>основная единица  организации содержания -</a:t>
            </a:r>
            <a:r>
              <a:rPr lang="ru-RU" sz="2800" i="1" dirty="0" smtClean="0"/>
              <a:t> </a:t>
            </a:r>
            <a:r>
              <a:rPr lang="ru-RU" sz="2800" dirty="0" smtClean="0"/>
              <a:t>творение </a:t>
            </a:r>
            <a:r>
              <a:rPr lang="ru-RU" sz="2800" dirty="0"/>
              <a:t>виртуальных, а </a:t>
            </a:r>
            <a:r>
              <a:rPr lang="ru-RU" sz="2800" dirty="0" smtClean="0"/>
              <a:t>  </a:t>
            </a:r>
            <a:r>
              <a:rPr lang="ru-RU" sz="2800" dirty="0"/>
              <a:t>в перспективе и реальных миров </a:t>
            </a:r>
          </a:p>
          <a:p>
            <a:r>
              <a:rPr lang="ru-RU" sz="2800" dirty="0" smtClean="0"/>
              <a:t> возможность </a:t>
            </a:r>
            <a:r>
              <a:rPr lang="ru-RU" sz="2800" dirty="0"/>
              <a:t>выбора образа и </a:t>
            </a:r>
            <a:r>
              <a:rPr lang="ru-RU" sz="2800" dirty="0" smtClean="0"/>
              <a:t>пути</a:t>
            </a:r>
          </a:p>
          <a:p>
            <a:pPr marL="457200" lvl="1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251520" y="188640"/>
            <a:ext cx="4320480" cy="93610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Классно-урочная система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72000" y="404664"/>
            <a:ext cx="4114801" cy="576064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Открытое образование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89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поэзия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Наиболее организованная речь</a:t>
            </a:r>
          </a:p>
          <a:p>
            <a:r>
              <a:rPr lang="ru-RU" dirty="0" smtClean="0"/>
              <a:t>Странная, непривычная речь</a:t>
            </a:r>
          </a:p>
          <a:p>
            <a:r>
              <a:rPr lang="ru-RU" dirty="0" smtClean="0"/>
              <a:t>Поэзия концентрирует в себе все области культуры</a:t>
            </a:r>
          </a:p>
          <a:p>
            <a:r>
              <a:rPr lang="ru-RU" dirty="0"/>
              <a:t>Понимание  поэзии не дает готовых ответов, но побуждает  человека   самостоятельно формировать свое отношение к миру и определять свое место в 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4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Стихия смыслопорождения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Стихотворный текст обладает магическим  качеством:  завораживает, втягивает, приковывает к себе за счет ритмической организованности на разных уровнях  (фонетическом, грамматическом, смысловом). И эти ритмы вызывают резонанс в человеке тоже на разных уровнях (от физического, до ментального). </a:t>
            </a:r>
          </a:p>
        </p:txBody>
      </p:sp>
    </p:spTree>
    <p:extLst>
      <p:ext uri="{BB962C8B-B14F-4D97-AF65-F5344CB8AC3E}">
        <p14:creationId xmlns:p14="http://schemas.microsoft.com/office/powerpoint/2010/main" val="348021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Р</a:t>
            </a:r>
            <a:r>
              <a:rPr lang="ru-RU" sz="3600" dirty="0" err="1" smtClean="0"/>
              <a:t>азноуровневая</a:t>
            </a:r>
            <a:r>
              <a:rPr lang="ru-RU" sz="3600" dirty="0" smtClean="0"/>
              <a:t> организация материала.</a:t>
            </a:r>
            <a:r>
              <a:rPr lang="ru-RU" sz="36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 smtClean="0"/>
              <a:t>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                                                   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</a:t>
            </a:r>
            <a:endParaRPr lang="ru-RU" sz="1600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20838" y="2060848"/>
            <a:ext cx="2672083" cy="1855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текст </a:t>
            </a:r>
            <a:r>
              <a:rPr lang="ru-RU" sz="2000" dirty="0" err="1" smtClean="0"/>
              <a:t>Ф.Ницше</a:t>
            </a:r>
            <a:r>
              <a:rPr lang="ru-RU" sz="2000" dirty="0" smtClean="0"/>
              <a:t> как один из вариантов осмысления античной культуры;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045234"/>
            <a:ext cx="2467244" cy="1943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поэтические тексты, как имеющие преемственность с античной культурой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717032"/>
            <a:ext cx="2665621" cy="1851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античная культура, представленная  древнегреческой  мифологией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39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3262</TotalTime>
  <Words>600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Times New Roman</vt:lpstr>
      <vt:lpstr>Wingdings</vt:lpstr>
      <vt:lpstr>Wingdings 2</vt:lpstr>
      <vt:lpstr>Эркер</vt:lpstr>
      <vt:lpstr>Самоопределение в культуре и актуализация себя в мире как предельные рамки компетентностных практик</vt:lpstr>
      <vt:lpstr>Презентация PowerPoint</vt:lpstr>
      <vt:lpstr>«Посередине дня стою один как перст и может нет меня,  хотя я вобщем есть.  Е.Ф. Сабуров</vt:lpstr>
      <vt:lpstr>Что такое ДВА?</vt:lpstr>
      <vt:lpstr>Презентация PowerPoint</vt:lpstr>
      <vt:lpstr>Презентация PowerPoint</vt:lpstr>
      <vt:lpstr>Почему поэзия</vt:lpstr>
      <vt:lpstr>Стихия смыслопорождения</vt:lpstr>
      <vt:lpstr>Разноуровневая организация материала.  </vt:lpstr>
      <vt:lpstr>Результаты:</vt:lpstr>
      <vt:lpstr>Результаты:</vt:lpstr>
      <vt:lpstr>Результаты:</vt:lpstr>
      <vt:lpstr>Результаты: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ДВА</dc:title>
  <dc:creator>Nastya</dc:creator>
  <cp:lastModifiedBy>Ирина</cp:lastModifiedBy>
  <cp:revision>28</cp:revision>
  <dcterms:created xsi:type="dcterms:W3CDTF">2013-07-24T09:53:04Z</dcterms:created>
  <dcterms:modified xsi:type="dcterms:W3CDTF">2014-04-28T11:11:08Z</dcterms:modified>
</cp:coreProperties>
</file>