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1" r:id="rId4"/>
    <p:sldId id="273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A5457-D0DC-4E9C-B49D-8CBAC1AB79AA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FDC4F-FA4D-4B97-86BB-414EA3B13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8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CE1B86-1CCF-4676-BC1C-67C59283BBEA}" type="datetime1">
              <a:rPr lang="en-US" smtClean="0"/>
              <a:t>4/28/2014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60F54-E38C-47D7-951E-1E358590F682}" type="datetime1">
              <a:rPr lang="en-US" smtClean="0"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B527C8-158A-4E86-9B4D-708FAA275E67}" type="datetime1">
              <a:rPr lang="en-US" smtClean="0"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3BB8A-E6C5-41E4-9EAA-98439D261F74}" type="datetime1">
              <a:rPr lang="en-US" smtClean="0"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D6DAAC-ACA4-4FDC-B96D-7CADB12DE6DA}" type="datetime1">
              <a:rPr lang="en-US" smtClean="0"/>
              <a:t>4/28/2014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E1507-B8AA-4D8A-9050-832176D6CAA7}" type="datetime1">
              <a:rPr lang="en-US" smtClean="0"/>
              <a:t>4/28/2014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F5349-5D03-421F-9C0A-1E4492CF89B2}" type="datetime1">
              <a:rPr lang="en-US" smtClean="0"/>
              <a:t>4/28/2014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EF9ED-60F1-48F5-AD69-296F61EDD71D}" type="datetime1">
              <a:rPr lang="en-US" smtClean="0"/>
              <a:t>4/28/2014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13CDFC-3E80-45B3-A145-4DF2C87B31FF}" type="datetime1">
              <a:rPr lang="en-US" smtClean="0"/>
              <a:t>4/28/2014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A633C-3DAA-40AF-B20E-B5689A5C5C89}" type="datetime1">
              <a:rPr lang="en-US" smtClean="0"/>
              <a:t>4/28/2014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F3B349-F7CE-4633-939D-D5DB55868BFA}" type="datetime1">
              <a:rPr lang="en-US" smtClean="0"/>
              <a:t>4/28/2014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413DD15-DE63-4683-826D-318DEE833724}" type="datetime1">
              <a:rPr lang="en-US" smtClean="0"/>
              <a:t>4/28/2014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8F2695-4F26-48E3-A36B-09724364A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 вопросу о структуре (</a:t>
            </a:r>
            <a:r>
              <a:rPr lang="ru-RU" sz="3200" dirty="0" err="1" smtClean="0"/>
              <a:t>оргАНИЗАЦИОННО-деятельностной</a:t>
            </a:r>
            <a:r>
              <a:rPr lang="ru-RU" sz="3200" dirty="0" smtClean="0"/>
              <a:t> схеме)</a:t>
            </a:r>
            <a:br>
              <a:rPr lang="ru-RU" sz="3200" dirty="0" smtClean="0"/>
            </a:br>
            <a:r>
              <a:rPr lang="ru-RU" sz="3200" dirty="0" smtClean="0"/>
              <a:t>КОМПЕТЕНЦИЙ</a:t>
            </a:r>
            <a:endParaRPr lang="en-US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6400" dirty="0" err="1" smtClean="0"/>
              <a:t>Б.Островский</a:t>
            </a:r>
            <a:endParaRPr lang="ru-RU" sz="6400" dirty="0" smtClean="0"/>
          </a:p>
          <a:p>
            <a:r>
              <a:rPr lang="ru-RU" sz="6400" dirty="0" smtClean="0"/>
              <a:t>МШУ </a:t>
            </a:r>
            <a:r>
              <a:rPr lang="ru-RU" sz="6400" dirty="0" err="1" smtClean="0"/>
              <a:t>Сколково</a:t>
            </a:r>
            <a:endParaRPr lang="ru-RU" sz="6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6400" dirty="0" smtClean="0"/>
              <a:t>Всероссийская научно-практическая конференция</a:t>
            </a:r>
          </a:p>
          <a:p>
            <a:r>
              <a:rPr lang="ru-RU" sz="6400" dirty="0" smtClean="0"/>
              <a:t>«</a:t>
            </a:r>
            <a:r>
              <a:rPr lang="ru-RU" sz="6400" dirty="0" err="1" smtClean="0"/>
              <a:t>Компетентностные</a:t>
            </a:r>
            <a:r>
              <a:rPr lang="ru-RU" sz="6400" dirty="0" smtClean="0"/>
              <a:t> практики образования и новое поколение институтов трансляции»</a:t>
            </a:r>
          </a:p>
          <a:p>
            <a:r>
              <a:rPr lang="ru-RU" sz="6400" dirty="0" smtClean="0"/>
              <a:t>Москва</a:t>
            </a:r>
          </a:p>
          <a:p>
            <a:r>
              <a:rPr lang="ru-RU" sz="6400" dirty="0" smtClean="0"/>
              <a:t>28 апреля 2014г</a:t>
            </a:r>
            <a:endParaRPr lang="en-US" sz="6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10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908721"/>
            <a:ext cx="6480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9</a:t>
            </a:r>
          </a:p>
          <a:p>
            <a:pPr lvl="0"/>
            <a:r>
              <a:rPr lang="ru-RU" sz="2800" dirty="0" smtClean="0"/>
              <a:t>Получение </a:t>
            </a:r>
            <a:r>
              <a:rPr lang="ru-RU" sz="2800" dirty="0"/>
              <a:t>реального результата и реальных усилий в модельной деятельности отрицает парадигму обучения-на-будущее. </a:t>
            </a:r>
            <a:endParaRPr lang="ru-RU" sz="2800" dirty="0" smtClean="0"/>
          </a:p>
          <a:p>
            <a:pPr lvl="0"/>
            <a:r>
              <a:rPr lang="ru-RU" sz="2800" dirty="0" smtClean="0"/>
              <a:t>Образование </a:t>
            </a:r>
            <a:r>
              <a:rPr lang="ru-RU" sz="2800" dirty="0"/>
              <a:t>определяется как рефлексия нового действия (преодоление границы). </a:t>
            </a:r>
            <a:r>
              <a:rPr lang="ru-RU" sz="2800" dirty="0" smtClean="0"/>
              <a:t>Пример: Корпоративные </a:t>
            </a:r>
            <a:r>
              <a:rPr lang="ru-RU" sz="2800" dirty="0"/>
              <a:t>программы </a:t>
            </a:r>
            <a:r>
              <a:rPr lang="ru-RU" sz="2800" dirty="0" err="1"/>
              <a:t>Сколково</a:t>
            </a:r>
            <a:r>
              <a:rPr lang="ru-RU" sz="2800" dirty="0"/>
              <a:t>: </a:t>
            </a:r>
            <a:r>
              <a:rPr lang="ru-RU" sz="2800" b="1" dirty="0" smtClean="0">
                <a:solidFill>
                  <a:srgbClr val="0070C0"/>
                </a:solidFill>
              </a:rPr>
              <a:t>«Образование </a:t>
            </a:r>
            <a:r>
              <a:rPr lang="ru-RU" sz="2800" b="1" dirty="0">
                <a:solidFill>
                  <a:srgbClr val="0070C0"/>
                </a:solidFill>
              </a:rPr>
              <a:t>5.0 – компетенции управления </a:t>
            </a:r>
            <a:r>
              <a:rPr lang="ru-RU" sz="2800" b="1" dirty="0" smtClean="0">
                <a:solidFill>
                  <a:srgbClr val="0070C0"/>
                </a:solidFill>
              </a:rPr>
              <a:t>развитием».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11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24744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10</a:t>
            </a:r>
          </a:p>
          <a:p>
            <a:pPr lvl="0"/>
            <a:r>
              <a:rPr lang="ru-RU" sz="2800" dirty="0" smtClean="0"/>
              <a:t>Компетенция </a:t>
            </a:r>
            <a:r>
              <a:rPr lang="ru-RU" sz="2800" dirty="0"/>
              <a:t>как ОД-схема оформляется в 3-х тактах: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Как норма действия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Как проба позиции и освоения этого действия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Как рефлексивное описание результата.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01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12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24744"/>
            <a:ext cx="65527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11</a:t>
            </a:r>
          </a:p>
          <a:p>
            <a:r>
              <a:rPr lang="ru-RU" sz="2800" dirty="0" smtClean="0"/>
              <a:t>Комплексная </a:t>
            </a:r>
            <a:r>
              <a:rPr lang="ru-RU" sz="2800" dirty="0"/>
              <a:t>компетенция «управления развитием» - 5 макро-процедур в проектной работе МШУ </a:t>
            </a:r>
            <a:r>
              <a:rPr lang="ru-RU" sz="2800" dirty="0" err="1" smtClean="0"/>
              <a:t>Сколково</a:t>
            </a:r>
            <a:r>
              <a:rPr lang="ru-RU" sz="2800" dirty="0" smtClean="0"/>
              <a:t>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стратегическое мышление,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проблемная коммуникация,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/>
              <a:t>ц</a:t>
            </a:r>
            <a:r>
              <a:rPr lang="ru-RU" sz="2800" dirty="0" err="1" smtClean="0"/>
              <a:t>елеопределение</a:t>
            </a:r>
            <a:r>
              <a:rPr lang="ru-RU" sz="2800" dirty="0" smtClean="0"/>
              <a:t> </a:t>
            </a:r>
            <a:r>
              <a:rPr lang="ru-RU" sz="2800" dirty="0" smtClean="0"/>
              <a:t>и целеустремленность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с</a:t>
            </a:r>
            <a:r>
              <a:rPr lang="ru-RU" sz="2800" dirty="0" smtClean="0"/>
              <a:t>истемная инновационная </a:t>
            </a:r>
            <a:r>
              <a:rPr lang="ru-RU" sz="2800" dirty="0" smtClean="0"/>
              <a:t>модель,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организационное проектирование. </a:t>
            </a:r>
            <a:endParaRPr lang="en-US" sz="2800" dirty="0" smtClean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10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13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764704"/>
            <a:ext cx="66967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12</a:t>
            </a:r>
          </a:p>
          <a:p>
            <a:pPr lvl="0"/>
            <a:r>
              <a:rPr lang="ru-RU" sz="2800" dirty="0" smtClean="0"/>
              <a:t>Детализированные </a:t>
            </a:r>
            <a:r>
              <a:rPr lang="ru-RU" sz="2800" dirty="0"/>
              <a:t>компетенции разрабатываются в процедурах </a:t>
            </a:r>
            <a:r>
              <a:rPr lang="ru-RU" sz="2800" dirty="0" smtClean="0"/>
              <a:t>оценки и отбора. Действие «разрезается» на операции, нормируется и градуируется. </a:t>
            </a:r>
          </a:p>
          <a:p>
            <a:pPr lvl="0"/>
            <a:r>
              <a:rPr lang="ru-RU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04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14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1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Пример ОД-схемы:</a:t>
            </a:r>
          </a:p>
          <a:p>
            <a:r>
              <a:rPr lang="ru-RU" sz="2800" dirty="0" err="1" smtClean="0"/>
              <a:t>Проблематизация</a:t>
            </a:r>
            <a:endParaRPr lang="en-US" sz="2800" dirty="0" smtClean="0"/>
          </a:p>
          <a:p>
            <a:r>
              <a:rPr lang="ru-RU" sz="2800" dirty="0" smtClean="0"/>
              <a:t>(</a:t>
            </a:r>
            <a:r>
              <a:rPr lang="ru-RU" sz="2800" dirty="0" err="1" smtClean="0"/>
              <a:t>А.П.Зинченко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671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15</a:t>
            </a:fld>
            <a:endParaRPr lang="en-US"/>
          </a:p>
        </p:txBody>
      </p:sp>
      <p:pic>
        <p:nvPicPr>
          <p:cNvPr id="3" name="Рисунок 2" descr="http://rudocs.exdat.com/pars_docs/tw_refs/335/334960/334960_html_5749ad5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166497" cy="4902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0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56703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1</a:t>
            </a:r>
            <a:endParaRPr lang="ru-RU" sz="2800" dirty="0" smtClean="0"/>
          </a:p>
          <a:p>
            <a:pPr lvl="0"/>
            <a:r>
              <a:rPr lang="ru-RU" sz="2800" dirty="0" smtClean="0"/>
              <a:t>Понятие </a:t>
            </a:r>
            <a:r>
              <a:rPr lang="ru-RU" sz="2800" dirty="0"/>
              <a:t>компетенции не сводится к знаниям – умениям - навыкам и, значит, ставит вопрос  содержании и формах трансляции компетенций с «заданным качеством»</a:t>
            </a:r>
            <a:endParaRPr lang="en-US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6264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2</a:t>
            </a:r>
            <a:endParaRPr lang="ru-RU" sz="2800" dirty="0" smtClean="0"/>
          </a:p>
          <a:p>
            <a:pPr lvl="0"/>
            <a:r>
              <a:rPr lang="ru-RU" sz="2800" dirty="0" smtClean="0"/>
              <a:t>Компетенция </a:t>
            </a:r>
            <a:r>
              <a:rPr lang="ru-RU" sz="2800" dirty="0"/>
              <a:t>– не единица действия, это единица развития. Она существует не только в позитивных актах действия, но и в процессах: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преодоления границ способности действия),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приращения способности, 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рефлексивного оформления знания о новой способности</a:t>
            </a:r>
            <a:endParaRPr lang="en-US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060848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3</a:t>
            </a:r>
            <a:endParaRPr lang="ru-RU" sz="2800" dirty="0" smtClean="0"/>
          </a:p>
          <a:p>
            <a:pPr lvl="0"/>
            <a:r>
              <a:rPr lang="ru-RU" sz="2800" dirty="0" smtClean="0"/>
              <a:t>Компетентность </a:t>
            </a:r>
            <a:r>
              <a:rPr lang="ru-RU" sz="2800" dirty="0"/>
              <a:t>– способность субъекта (коллективного или индивидуального) включаться в деятельность и становиться агентом развития этой деятельности</a:t>
            </a:r>
            <a:endParaRPr lang="en-US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64807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4</a:t>
            </a:r>
          </a:p>
          <a:p>
            <a:pPr lvl="0"/>
            <a:r>
              <a:rPr lang="ru-RU" sz="2800" dirty="0" smtClean="0"/>
              <a:t>Понятие </a:t>
            </a:r>
            <a:r>
              <a:rPr lang="ru-RU" sz="2800" dirty="0"/>
              <a:t>компетенции сегодня составляет «популяцию» представлений: 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об обеспеченности организации видами работ, 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о внутренних функциях организации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/>
              <a:t>об обще-гуманитарных способностях людей</a:t>
            </a:r>
            <a:endParaRPr lang="en-US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6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124745"/>
            <a:ext cx="63367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5</a:t>
            </a:r>
          </a:p>
          <a:p>
            <a:pPr lvl="0"/>
            <a:r>
              <a:rPr lang="ru-RU" sz="2800" dirty="0" smtClean="0"/>
              <a:t>Так </a:t>
            </a:r>
            <a:r>
              <a:rPr lang="ru-RU" sz="2800" dirty="0"/>
              <a:t>называемые модели компетенций сводятся к перечням и таблицам, состоящих из одних названий. Они не могут быть включены ни в образовательный, ни в оценочно-отборочный контур. Существующие модели компетенций являются препятствием для развития единиц деятельности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10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7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96752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/>
              <a:t>6</a:t>
            </a:r>
            <a:endParaRPr lang="ru-RU" sz="2800" dirty="0" smtClean="0"/>
          </a:p>
          <a:p>
            <a:pPr lvl="0"/>
            <a:r>
              <a:rPr lang="ru-RU" sz="2800" dirty="0" smtClean="0"/>
              <a:t>В </a:t>
            </a:r>
            <a:r>
              <a:rPr lang="ru-RU" sz="2800" dirty="0"/>
              <a:t>условиях практической деятельности компетенции должны быть структурированы, градуированы и допускать процедуры оценки в процессе изменений. </a:t>
            </a:r>
            <a:endParaRPr lang="ru-RU" sz="2800" dirty="0" smtClean="0"/>
          </a:p>
          <a:p>
            <a:pPr lvl="0"/>
            <a:r>
              <a:rPr lang="ru-RU" sz="2800" dirty="0" smtClean="0"/>
              <a:t>Высшая </a:t>
            </a:r>
            <a:r>
              <a:rPr lang="ru-RU" sz="2800" dirty="0"/>
              <a:t>форма – Стандарт компетенции.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44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8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80728"/>
            <a:ext cx="6480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7</a:t>
            </a:r>
          </a:p>
          <a:p>
            <a:pPr lvl="0"/>
            <a:r>
              <a:rPr lang="ru-RU" sz="2800" dirty="0" smtClean="0"/>
              <a:t>Способность </a:t>
            </a:r>
            <a:r>
              <a:rPr lang="ru-RU" sz="2800" dirty="0"/>
              <a:t>действовать и способ деятельности сопоставляются между собой на организационно-</a:t>
            </a:r>
            <a:r>
              <a:rPr lang="ru-RU" sz="2800" dirty="0" err="1"/>
              <a:t>деятельностной</a:t>
            </a:r>
            <a:r>
              <a:rPr lang="ru-RU" sz="2800" dirty="0"/>
              <a:t> схеме. </a:t>
            </a:r>
            <a:endParaRPr lang="ru-RU" sz="2800" dirty="0" smtClean="0"/>
          </a:p>
          <a:p>
            <a:pPr lvl="0"/>
            <a:r>
              <a:rPr lang="ru-RU" sz="2800" dirty="0" smtClean="0"/>
              <a:t>Она</a:t>
            </a:r>
            <a:r>
              <a:rPr lang="ru-RU" sz="2800" dirty="0"/>
              <a:t>, с одной стороны, описывает Де, с другой – описывает способ вхождения в нее через определенную позицию.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88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2695-4F26-48E3-A36B-09724364A9C6}" type="slidenum">
              <a:rPr lang="en-US" smtClean="0"/>
              <a:t>9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340768"/>
            <a:ext cx="64087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8</a:t>
            </a:r>
          </a:p>
          <a:p>
            <a:pPr lvl="0"/>
            <a:r>
              <a:rPr lang="ru-RU" sz="2800" dirty="0" smtClean="0"/>
              <a:t>Для </a:t>
            </a:r>
            <a:r>
              <a:rPr lang="ru-RU" sz="2800" dirty="0"/>
              <a:t>«проявления» и «развития» компетенций необходимо ситуационно-игровое моделирование фрагмента Де. </a:t>
            </a:r>
            <a:endParaRPr lang="ru-RU" sz="2800" dirty="0" smtClean="0"/>
          </a:p>
          <a:p>
            <a:pPr lvl="0"/>
            <a:r>
              <a:rPr lang="ru-RU" sz="2800" dirty="0" smtClean="0"/>
              <a:t>Принципы </a:t>
            </a:r>
            <a:r>
              <a:rPr lang="ru-RU" sz="2800" dirty="0"/>
              <a:t>моделирования: реальность границы действия, которую нужно преодолеть, реальность получения результата здесь-и-теперь.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0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405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К вопросу о структуре (оргАНИЗАЦИОННО-деятельностной схеме) КОМПЕТЕНЦИЙ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вопросу о структуре (оргАНИЗАЦИОННО-деятельностной схеме) КОМПЕТЕНЦИЙ</dc:title>
  <dc:creator>Борис Островский</dc:creator>
  <cp:lastModifiedBy>Я</cp:lastModifiedBy>
  <cp:revision>18</cp:revision>
  <dcterms:created xsi:type="dcterms:W3CDTF">2014-04-27T13:16:37Z</dcterms:created>
  <dcterms:modified xsi:type="dcterms:W3CDTF">2014-04-28T10:34:35Z</dcterms:modified>
</cp:coreProperties>
</file>