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91" r:id="rId2"/>
    <p:sldId id="256" r:id="rId3"/>
    <p:sldId id="292" r:id="rId4"/>
    <p:sldId id="287" r:id="rId5"/>
    <p:sldId id="290" r:id="rId6"/>
    <p:sldId id="289" r:id="rId7"/>
    <p:sldId id="293" r:id="rId8"/>
    <p:sldId id="260" r:id="rId9"/>
    <p:sldId id="257" r:id="rId10"/>
    <p:sldId id="258" r:id="rId11"/>
    <p:sldId id="285" r:id="rId12"/>
    <p:sldId id="269" r:id="rId13"/>
    <p:sldId id="270" r:id="rId14"/>
    <p:sldId id="274" r:id="rId15"/>
    <p:sldId id="286" r:id="rId16"/>
    <p:sldId id="280" r:id="rId17"/>
    <p:sldId id="281" r:id="rId18"/>
    <p:sldId id="261" r:id="rId19"/>
    <p:sldId id="259" r:id="rId20"/>
    <p:sldId id="282" r:id="rId21"/>
    <p:sldId id="268" r:id="rId22"/>
    <p:sldId id="272" r:id="rId23"/>
    <p:sldId id="273" r:id="rId24"/>
    <p:sldId id="283" r:id="rId25"/>
    <p:sldId id="277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C0504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8210" autoAdjust="0"/>
    <p:restoredTop sz="92496" autoAdjust="0"/>
  </p:normalViewPr>
  <p:slideViewPr>
    <p:cSldViewPr>
      <p:cViewPr varScale="1">
        <p:scale>
          <a:sx n="116" d="100"/>
          <a:sy n="116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3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B4CB6A7-790A-4513-9D5A-051DDA01F149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2F9A669-A29A-4312-85AD-794981C0FB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Pathless land – </a:t>
            </a:r>
            <a:r>
              <a:rPr lang="ru-RU" smtClean="0"/>
              <a:t>из высказывания Дж.Кришнамурти </a:t>
            </a:r>
            <a:r>
              <a:rPr lang="en-US" smtClean="0"/>
              <a:t>“Truth is a pathless land”</a:t>
            </a:r>
            <a:r>
              <a:rPr lang="ru-RU" smtClean="0"/>
              <a:t>, отражающее его идею о том, что последние этапы духовного развития человека принципиально не кодифицируются. Контр-примеры – системы, направленные на решение этой задачи (уровни высшей йоги / тантры в ведической и буддистской традиции, система тарикатов в суфизме и др.)</a:t>
            </a:r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E30AEFA-CE6D-4366-9246-E4270C881C1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6F9D1F-72ED-491A-AE78-888606908A27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BD83-C87D-41F9-8FB5-F20067081A9A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C0EB6-B57E-4FAA-B8C8-31B791403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44159-2041-48C8-9670-9180B5497595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4E333-179F-4F86-8F5C-EB9EAF921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AE67-BBA5-4070-AEC9-C9248F0D6D6F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49ED6-427E-4B3A-B6C6-306F96A56A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C1E11-63D9-44AB-9DE6-AF22C83988DC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E56A-9F07-4C3A-98FE-B8CCB80A81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C8A27-2BFA-4A9D-94EB-7AB5DDE6FC72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A27D8-00D3-46C8-98F9-9AF45AB30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C5DB4-FF1D-4A77-8D5B-858F01F13EE8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86868-A513-4040-AC5A-A56BD27CF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8382-FC92-4BFB-A37A-42E83CAC3831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85D67-3F30-4A82-A9C7-8CF93191E0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5EC97-12E3-496B-92E6-FD3B318193D9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ED696-614B-45D7-B13D-6407E30D73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5544B-3692-46EB-9242-A6FFA5CD9773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2DB3A-FE7E-42F2-9E56-63941BE4A5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88D61-F96C-4DD6-8592-4B0F5C3E9391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8C2F2-D785-4F71-BA65-6F3CC2C4EB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24EC4-DEEA-4E43-85EC-093BFCBDB84B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7C09C-90E9-4770-9ACE-8CB0DC20D7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7C6071-B19E-4E0E-91DB-8CDADEC34875}" type="datetimeFigureOut">
              <a:rPr lang="ru-RU"/>
              <a:pPr>
                <a:defRPr/>
              </a:pPr>
              <a:t>27.04.2014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6939A8-3776-472C-8B52-12BC838772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pPr algn="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Посвящается </a:t>
            </a:r>
            <a:br>
              <a:rPr lang="ru-RU" dirty="0" smtClean="0"/>
            </a:br>
            <a:r>
              <a:rPr lang="ru-RU" b="1" i="1" dirty="0" smtClean="0"/>
              <a:t>Нине Семёновне Беловой</a:t>
            </a:r>
            <a:r>
              <a:rPr lang="ru-RU" dirty="0" smtClean="0"/>
              <a:t>, </a:t>
            </a:r>
            <a:br>
              <a:rPr lang="ru-RU" dirty="0" smtClean="0"/>
            </a:br>
            <a:r>
              <a:rPr lang="ru-RU" dirty="0" smtClean="0"/>
              <a:t>моей учительнице математики (1-ая физ.-мат. школа, г. Рига, 1963-64 гг.)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xfrm>
            <a:off x="250825" y="-100013"/>
            <a:ext cx="8713788" cy="1143001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«САМОЗАРОЖДЕНИЕ» ИЛИ ОБРАЗОВАНИЕ?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1835150" y="2627313"/>
            <a:ext cx="0" cy="3673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flipV="1">
            <a:off x="1476375" y="6083300"/>
            <a:ext cx="6911975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763713" y="5148263"/>
            <a:ext cx="23034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3779838" y="4932363"/>
            <a:ext cx="0" cy="133191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795963" y="3779838"/>
            <a:ext cx="0" cy="248443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835150" y="5291138"/>
            <a:ext cx="1728788" cy="865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779838" y="4283075"/>
            <a:ext cx="1728787" cy="865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713" y="4140200"/>
            <a:ext cx="42481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740650" y="2627313"/>
            <a:ext cx="0" cy="363696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795963" y="3275013"/>
            <a:ext cx="1728787" cy="865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763713" y="3059113"/>
            <a:ext cx="619283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TextBox 13"/>
          <p:cNvSpPr txBox="1">
            <a:spLocks noChangeArrowheads="1"/>
          </p:cNvSpPr>
          <p:nvPr/>
        </p:nvSpPr>
        <p:spPr bwMode="auto">
          <a:xfrm>
            <a:off x="395288" y="4868863"/>
            <a:ext cx="1262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Социально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взрослый</a:t>
            </a:r>
          </a:p>
        </p:txBody>
      </p:sp>
      <p:sp>
        <p:nvSpPr>
          <p:cNvPr id="20494" name="TextBox 14"/>
          <p:cNvSpPr txBox="1">
            <a:spLocks noChangeArrowheads="1"/>
          </p:cNvSpPr>
          <p:nvPr/>
        </p:nvSpPr>
        <p:spPr bwMode="auto">
          <a:xfrm>
            <a:off x="395288" y="3779838"/>
            <a:ext cx="1346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«Внутренне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взрослый»</a:t>
            </a:r>
          </a:p>
        </p:txBody>
      </p:sp>
      <p:sp>
        <p:nvSpPr>
          <p:cNvPr id="20495" name="TextBox 15"/>
          <p:cNvSpPr txBox="1">
            <a:spLocks noChangeArrowheads="1"/>
          </p:cNvSpPr>
          <p:nvPr/>
        </p:nvSpPr>
        <p:spPr bwMode="auto">
          <a:xfrm>
            <a:off x="395288" y="2700338"/>
            <a:ext cx="11303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Просвет-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ленный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взрослый</a:t>
            </a:r>
          </a:p>
        </p:txBody>
      </p:sp>
      <p:sp>
        <p:nvSpPr>
          <p:cNvPr id="20496" name="TextBox 16"/>
          <p:cNvSpPr txBox="1">
            <a:spLocks noChangeArrowheads="1"/>
          </p:cNvSpPr>
          <p:nvPr/>
        </p:nvSpPr>
        <p:spPr bwMode="auto">
          <a:xfrm>
            <a:off x="1677988" y="6291263"/>
            <a:ext cx="30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0</a:t>
            </a:r>
          </a:p>
        </p:txBody>
      </p:sp>
      <p:sp>
        <p:nvSpPr>
          <p:cNvPr id="20497" name="TextBox 17"/>
          <p:cNvSpPr txBox="1">
            <a:spLocks noChangeArrowheads="1"/>
          </p:cNvSpPr>
          <p:nvPr/>
        </p:nvSpPr>
        <p:spPr bwMode="auto">
          <a:xfrm>
            <a:off x="3419475" y="6300788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20-25</a:t>
            </a:r>
          </a:p>
        </p:txBody>
      </p:sp>
      <p:sp>
        <p:nvSpPr>
          <p:cNvPr id="20498" name="TextBox 18"/>
          <p:cNvSpPr txBox="1">
            <a:spLocks noChangeArrowheads="1"/>
          </p:cNvSpPr>
          <p:nvPr/>
        </p:nvSpPr>
        <p:spPr bwMode="auto">
          <a:xfrm>
            <a:off x="5435600" y="6291263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40-50</a:t>
            </a:r>
          </a:p>
        </p:txBody>
      </p:sp>
      <p:sp>
        <p:nvSpPr>
          <p:cNvPr id="20499" name="TextBox 19"/>
          <p:cNvSpPr txBox="1">
            <a:spLocks noChangeArrowheads="1"/>
          </p:cNvSpPr>
          <p:nvPr/>
        </p:nvSpPr>
        <p:spPr bwMode="auto">
          <a:xfrm>
            <a:off x="7377113" y="6300788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60-70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657350" y="4716463"/>
            <a:ext cx="2486025" cy="1584325"/>
          </a:xfrm>
          <a:prstGeom prst="rect">
            <a:avLst/>
          </a:prstGeom>
          <a:solidFill>
            <a:srgbClr val="C0504D">
              <a:alpha val="1607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3529013" y="3635375"/>
            <a:ext cx="2698750" cy="1752600"/>
          </a:xfrm>
          <a:prstGeom prst="rect">
            <a:avLst/>
          </a:prstGeom>
          <a:solidFill>
            <a:srgbClr val="C0504D">
              <a:alpha val="1607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508625" y="2843213"/>
            <a:ext cx="2592388" cy="1582737"/>
          </a:xfrm>
          <a:prstGeom prst="rect">
            <a:avLst/>
          </a:prstGeom>
          <a:solidFill>
            <a:srgbClr val="C0504D">
              <a:alpha val="1607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503" name="TextBox 23"/>
          <p:cNvSpPr txBox="1">
            <a:spLocks noChangeArrowheads="1"/>
          </p:cNvSpPr>
          <p:nvPr/>
        </p:nvSpPr>
        <p:spPr bwMode="auto">
          <a:xfrm>
            <a:off x="1836738" y="4787900"/>
            <a:ext cx="15827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формальное 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образование: 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школа + 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университет</a:t>
            </a:r>
          </a:p>
        </p:txBody>
      </p:sp>
      <p:sp>
        <p:nvSpPr>
          <p:cNvPr id="20504" name="TextBox 24"/>
          <p:cNvSpPr txBox="1">
            <a:spLocks noChangeArrowheads="1"/>
          </p:cNvSpPr>
          <p:nvPr/>
        </p:nvSpPr>
        <p:spPr bwMode="auto">
          <a:xfrm>
            <a:off x="3602038" y="3708400"/>
            <a:ext cx="24034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Calibri" pitchFamily="34" charset="0"/>
              </a:rPr>
              <a:t>лидерское / 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предпринимательское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образование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        + личностное 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развитие</a:t>
            </a:r>
          </a:p>
        </p:txBody>
      </p:sp>
      <p:sp>
        <p:nvSpPr>
          <p:cNvPr id="20505" name="TextBox 25"/>
          <p:cNvSpPr txBox="1">
            <a:spLocks noChangeArrowheads="1"/>
          </p:cNvSpPr>
          <p:nvPr/>
        </p:nvSpPr>
        <p:spPr bwMode="auto">
          <a:xfrm>
            <a:off x="5508625" y="3000375"/>
            <a:ext cx="2592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>
                <a:latin typeface="Calibri" pitchFamily="34" charset="0"/>
              </a:rPr>
              <a:t>Неизменные  традиции праотцов  + «чудо»</a:t>
            </a:r>
          </a:p>
        </p:txBody>
      </p:sp>
      <p:sp>
        <p:nvSpPr>
          <p:cNvPr id="20506" name="TextBox 26"/>
          <p:cNvSpPr txBox="1">
            <a:spLocks noChangeArrowheads="1"/>
          </p:cNvSpPr>
          <p:nvPr/>
        </p:nvSpPr>
        <p:spPr bwMode="auto">
          <a:xfrm>
            <a:off x="323850" y="862013"/>
            <a:ext cx="87852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Современное образование (да и цивилизация) игнорирует эту стадийность. Ценность внутренне взрослых и святых признается, но культивируется позиция, что они «самозарождаются». Хотя в последние десятилетия началась работа по технологизации формирования «внутренне взрослых», но только для подготовки элиты бизнеса и политики.</a:t>
            </a:r>
          </a:p>
        </p:txBody>
      </p:sp>
      <p:sp>
        <p:nvSpPr>
          <p:cNvPr id="20507" name="Прямоугольник 28"/>
          <p:cNvSpPr>
            <a:spLocks noChangeArrowheads="1"/>
          </p:cNvSpPr>
          <p:nvPr/>
        </p:nvSpPr>
        <p:spPr bwMode="auto">
          <a:xfrm>
            <a:off x="2124075" y="6308725"/>
            <a:ext cx="1298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Педагогика</a:t>
            </a:r>
          </a:p>
        </p:txBody>
      </p:sp>
      <p:sp>
        <p:nvSpPr>
          <p:cNvPr id="20508" name="Прямоугольник 29"/>
          <p:cNvSpPr>
            <a:spLocks noChangeArrowheads="1"/>
          </p:cNvSpPr>
          <p:nvPr/>
        </p:nvSpPr>
        <p:spPr bwMode="auto">
          <a:xfrm>
            <a:off x="6372225" y="4437063"/>
            <a:ext cx="1768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Предельная антропагогика</a:t>
            </a:r>
          </a:p>
        </p:txBody>
      </p:sp>
      <p:sp>
        <p:nvSpPr>
          <p:cNvPr id="20509" name="Прямоугольник 30"/>
          <p:cNvSpPr>
            <a:spLocks noChangeArrowheads="1"/>
          </p:cNvSpPr>
          <p:nvPr/>
        </p:nvSpPr>
        <p:spPr bwMode="auto">
          <a:xfrm>
            <a:off x="4211638" y="5373688"/>
            <a:ext cx="1841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Антропагогика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Название 1"/>
          <p:cNvSpPr>
            <a:spLocks noGrp="1"/>
          </p:cNvSpPr>
          <p:nvPr>
            <p:ph type="title"/>
          </p:nvPr>
        </p:nvSpPr>
        <p:spPr>
          <a:xfrm>
            <a:off x="611188" y="0"/>
            <a:ext cx="8532812" cy="1785938"/>
          </a:xfrm>
        </p:spPr>
        <p:txBody>
          <a:bodyPr/>
          <a:lstStyle/>
          <a:p>
            <a:pPr algn="l" eaLnBrk="1" hangingPunct="1"/>
            <a:r>
              <a:rPr lang="ru-RU" b="1" dirty="0" smtClean="0"/>
              <a:t>Антропагогика : </a:t>
            </a:r>
            <a:br>
              <a:rPr lang="ru-RU" b="1" dirty="0" smtClean="0"/>
            </a:br>
            <a:r>
              <a:rPr lang="ru-RU" b="1" dirty="0" smtClean="0"/>
              <a:t>теоретические основания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2071688"/>
            <a:ext cx="8786812" cy="44291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Психагогика</a:t>
            </a:r>
            <a:r>
              <a:rPr lang="ru-RU" dirty="0" smtClean="0"/>
              <a:t>   (А. </a:t>
            </a:r>
            <a:r>
              <a:rPr lang="ru-RU" dirty="0" err="1" smtClean="0"/>
              <a:t>Кронфельд</a:t>
            </a:r>
            <a:r>
              <a:rPr lang="ru-RU" dirty="0" smtClean="0"/>
              <a:t>, 1927;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  М. Фуко «Герменевтика субъекта», 1982;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 smtClean="0"/>
              <a:t>    А. Пузырей, 1991)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Синергийная антропология </a:t>
            </a:r>
            <a:r>
              <a:rPr lang="ru-RU" dirty="0" smtClean="0"/>
              <a:t>(С. Хоружий, О. Генисаретский)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 smtClean="0">
                <a:solidFill>
                  <a:srgbClr val="FF0000"/>
                </a:solidFill>
              </a:rPr>
              <a:t>«Понимающая психотерапия» </a:t>
            </a:r>
            <a:r>
              <a:rPr lang="ru-RU" dirty="0" smtClean="0"/>
              <a:t>Ф. </a:t>
            </a:r>
            <a:r>
              <a:rPr lang="ru-RU" dirty="0" err="1" smtClean="0"/>
              <a:t>Василюка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Руководства по внутренней работе в религиозных традициях (исихазм, суфизм, даосизм, дзен-буддизм, индуизм, иудаизм, </a:t>
            </a:r>
            <a:r>
              <a:rPr lang="en-US" dirty="0" smtClean="0"/>
              <a:t>etc.)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ДРЕВНИХ ДУХОВНЫХ ТРАДИЦИЯХ: ВЕДИЧЕСКАЯ МОДЕЛЬ</a:t>
            </a: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23850" y="2222500"/>
          <a:ext cx="8496944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1584176"/>
                <a:gridCol w="3708412"/>
                <a:gridCol w="21242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Стадия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Основные 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 / качество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5-24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Брахмачарья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(ученик)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Жизнь под руководством гуру, изучение вед, практика йоги и медитации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Дхарма (нравственность, «законы мира»)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24 – 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Грихаста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(домохозяин)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семьи, рождение детей, выполнение обязанностей</a:t>
                      </a:r>
                      <a:r>
                        <a:rPr lang="ru-RU" baseline="0" dirty="0" smtClean="0"/>
                        <a:t> домохозяина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Артха</a:t>
                      </a:r>
                      <a:r>
                        <a:rPr lang="ru-RU" dirty="0" smtClean="0"/>
                        <a:t> (благосостояние) и Кама (чувственность)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48 – 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Ванапрастха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(паломник)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Постепенное оставление мирских дел после отпускания детей, паломничества, учительство, </a:t>
                      </a:r>
                      <a:r>
                        <a:rPr lang="ru-RU" dirty="0" err="1" smtClean="0"/>
                        <a:t>благотворительство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Артха</a:t>
                      </a:r>
                      <a:r>
                        <a:rPr lang="ru-RU" dirty="0" smtClean="0"/>
                        <a:t> и 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Мокша (контакт с Божественным)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Саньяса</a:t>
                      </a:r>
                      <a:r>
                        <a:rPr lang="ru-RU" dirty="0" smtClean="0"/>
                        <a:t/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(отшельник)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Уход</a:t>
                      </a:r>
                      <a:r>
                        <a:rPr lang="ru-RU" baseline="0" dirty="0" smtClean="0"/>
                        <a:t> от мира, медитация, подготовка к смерти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Мокша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586" name="TextBox 18"/>
          <p:cNvSpPr txBox="1">
            <a:spLocks noChangeArrowheads="1"/>
          </p:cNvSpPr>
          <p:nvPr/>
        </p:nvSpPr>
        <p:spPr bwMode="auto">
          <a:xfrm>
            <a:off x="590550" y="1352550"/>
            <a:ext cx="93106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Система стадий человеческой жизни, изложенная в «Ману-смрити» </a:t>
            </a:r>
            <a:br>
              <a:rPr lang="ru-RU" sz="2000">
                <a:latin typeface="Calibri" pitchFamily="34" charset="0"/>
              </a:rPr>
            </a:br>
            <a:r>
              <a:rPr lang="ru-RU" sz="2000">
                <a:latin typeface="Calibri" pitchFamily="34" charset="0"/>
              </a:rPr>
              <a:t>(Законы Ману)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395288" y="444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ДРЕВНИХ ДУХОВНЫХ ТРАДИЦИЯХ: ИУДЕЙСКАЯ МОДЕЛЬ</a:t>
            </a:r>
          </a:p>
        </p:txBody>
      </p:sp>
      <p:sp>
        <p:nvSpPr>
          <p:cNvPr id="24578" name="TextBox 4"/>
          <p:cNvSpPr txBox="1">
            <a:spLocks noChangeArrowheads="1"/>
          </p:cNvSpPr>
          <p:nvPr/>
        </p:nvSpPr>
        <p:spPr bwMode="auto">
          <a:xfrm>
            <a:off x="374650" y="1125538"/>
            <a:ext cx="93821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latin typeface="Calibri" pitchFamily="34" charset="0"/>
              </a:rPr>
              <a:t>Система стадий человеческой жизни в «</a:t>
            </a:r>
            <a:r>
              <a:rPr lang="ru-RU" sz="2000" dirty="0" err="1">
                <a:latin typeface="Calibri" pitchFamily="34" charset="0"/>
              </a:rPr>
              <a:t>Пирке-Авот</a:t>
            </a:r>
            <a:r>
              <a:rPr lang="ru-RU" sz="2000" dirty="0">
                <a:latin typeface="Calibri" pitchFamily="34" charset="0"/>
              </a:rPr>
              <a:t>» (Поучения отцов)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288" y="1628775"/>
          <a:ext cx="8424936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5832648"/>
                <a:gridCol w="1656184"/>
              </a:tblGrid>
              <a:tr h="1440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Возраст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Стадия развития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Период</a:t>
                      </a:r>
                      <a:endParaRPr lang="ru-RU" sz="1600" dirty="0"/>
                    </a:p>
                  </a:txBody>
                  <a:tcPr/>
                </a:tc>
              </a:tr>
              <a:tr h="18764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Изучение письменной</a:t>
                      </a:r>
                      <a:r>
                        <a:rPr lang="ru-RU" sz="1600" baseline="0" dirty="0" smtClean="0"/>
                        <a:t> Торы</a:t>
                      </a:r>
                      <a:endParaRPr lang="ru-RU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600" dirty="0" smtClean="0"/>
                        <a:t>Ученичество (работа</a:t>
                      </a:r>
                      <a:r>
                        <a:rPr lang="ru-RU" sz="1600" baseline="0" dirty="0" smtClean="0"/>
                        <a:t> под руководством учителя)</a:t>
                      </a:r>
                      <a:endParaRPr lang="ru-RU" sz="1600" dirty="0"/>
                    </a:p>
                  </a:txBody>
                  <a:tcPr/>
                </a:tc>
              </a:tr>
              <a:tr h="21240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Изучение </a:t>
                      </a:r>
                      <a:r>
                        <a:rPr lang="ru-RU" sz="1600" dirty="0" err="1" smtClean="0"/>
                        <a:t>Мишны</a:t>
                      </a:r>
                      <a:r>
                        <a:rPr lang="ru-RU" sz="1600" dirty="0" smtClean="0"/>
                        <a:t> (устная Тора)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Соблюдение заповедей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8992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15 лет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Изучение </a:t>
                      </a:r>
                      <a:r>
                        <a:rPr lang="ru-RU" sz="1600" dirty="0" err="1" smtClean="0"/>
                        <a:t>Гмары</a:t>
                      </a:r>
                      <a:r>
                        <a:rPr lang="ru-RU" sz="1600" baseline="0" dirty="0" smtClean="0"/>
                        <a:t> («развернутая» устная Тора)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2672">
                <a:tc>
                  <a:txBody>
                    <a:bodyPr/>
                    <a:lstStyle/>
                    <a:p>
                      <a:r>
                        <a:rPr lang="ru-RU" sz="1600" baseline="0" dirty="0" smtClean="0"/>
                        <a:t>18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Женитьба</a:t>
                      </a:r>
                      <a:endParaRPr lang="ru-RU" sz="1600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600" dirty="0" smtClean="0"/>
                        <a:t>Активная социальная жизнь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Добывание средств для семьи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2018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Приходит сила </a:t>
                      </a:r>
                      <a:r>
                        <a:rPr lang="en-US" sz="1600" dirty="0" smtClean="0"/>
                        <a:t>[</a:t>
                      </a:r>
                      <a:r>
                        <a:rPr lang="ru-RU" sz="1600" dirty="0" smtClean="0"/>
                        <a:t>начало самореализации</a:t>
                      </a:r>
                      <a:r>
                        <a:rPr lang="en-US" sz="1600" dirty="0" smtClean="0"/>
                        <a:t>]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4944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40 </a:t>
                      </a:r>
                      <a:r>
                        <a:rPr lang="ru-RU" sz="1600" dirty="0" smtClean="0"/>
                        <a:t>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Зрелость</a:t>
                      </a:r>
                      <a:r>
                        <a:rPr lang="ru-RU" sz="1600" baseline="0" dirty="0" smtClean="0"/>
                        <a:t> ума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Право давать советы</a:t>
                      </a:r>
                      <a:endParaRPr lang="ru-RU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/>
                        <a:t>Приход</a:t>
                      </a:r>
                      <a:r>
                        <a:rPr lang="ru-RU" sz="1600" baseline="0" dirty="0" smtClean="0"/>
                        <a:t> «мудрой старости»</a:t>
                      </a:r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Умудренность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4721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Волосы становятся белыми </a:t>
                      </a:r>
                      <a:r>
                        <a:rPr lang="en-US" sz="1600" dirty="0" smtClean="0"/>
                        <a:t>[</a:t>
                      </a:r>
                      <a:r>
                        <a:rPr lang="ru-RU" sz="1600" dirty="0" smtClean="0"/>
                        <a:t>статус уважаемого человека</a:t>
                      </a:r>
                      <a:r>
                        <a:rPr lang="en-US" sz="1600" dirty="0" smtClean="0"/>
                        <a:t>]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Духовная мощь</a:t>
                      </a:r>
                      <a:endParaRPr lang="ru-RU" sz="16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600" dirty="0" smtClean="0"/>
                        <a:t>Завершение дел и подготовка к смерти</a:t>
                      </a:r>
                      <a:endParaRPr lang="ru-RU" sz="1600" dirty="0"/>
                    </a:p>
                  </a:txBody>
                  <a:tcPr/>
                </a:tc>
              </a:tr>
              <a:tr h="1247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90</a:t>
                      </a:r>
                      <a:r>
                        <a:rPr lang="ru-RU" sz="1600" baseline="0" dirty="0" smtClean="0"/>
                        <a:t>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Сгибается под тяжестью</a:t>
                      </a:r>
                      <a:r>
                        <a:rPr lang="ru-RU" sz="1600" baseline="0" dirty="0" smtClean="0"/>
                        <a:t> лет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119256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 лет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Подобен мертвецу,</a:t>
                      </a:r>
                      <a:r>
                        <a:rPr lang="ru-RU" sz="1600" baseline="0" dirty="0" smtClean="0"/>
                        <a:t> душа которого освободилась от уз мира</a:t>
                      </a:r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ДРЕВНИХ ДУХОВНЫХ ТРАДИЦИЯХ: МОДЕЛЬ ИСИХАЗМА </a:t>
            </a:r>
            <a:r>
              <a:rPr lang="ru-RU" sz="2400" dirty="0" smtClean="0"/>
              <a:t>(«Лествица», преп. отец Иоанн, 7 в.н.э.)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395288" y="1412875"/>
          <a:ext cx="8424936" cy="5256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120"/>
                <a:gridCol w="7344816"/>
              </a:tblGrid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Ступени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Основные задачи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 отречении от жития мирского 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беспристрастии,</a:t>
                      </a:r>
                      <a:r>
                        <a:rPr lang="ru-RU" baseline="0" dirty="0" smtClean="0"/>
                        <a:t> т.е. отложении попечений и печали о мире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памяти смерти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радостнотворном плаче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r>
                        <a:rPr lang="ru-RU" baseline="0" dirty="0" smtClean="0"/>
                        <a:t> лжи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 унынии и лености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…15…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нетленной чистоте и целомудрии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…20…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бдении телесном: как мы через него достигаем духовного (…)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…22…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многообразном</a:t>
                      </a:r>
                      <a:r>
                        <a:rPr lang="ru-RU" baseline="0" dirty="0" smtClean="0"/>
                        <a:t> тщеславии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…27…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священном безмолвии души и тела</a:t>
                      </a:r>
                      <a:endParaRPr lang="ru-RU" dirty="0"/>
                    </a:p>
                  </a:txBody>
                  <a:tcPr/>
                </a:tc>
              </a:tr>
              <a:tr h="4380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…29…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земном небе или о богоподражательном бесстрастии и совершенстве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5643" name="TextBox 4"/>
          <p:cNvSpPr txBox="1">
            <a:spLocks noChangeArrowheads="1"/>
          </p:cNvSpPr>
          <p:nvPr/>
        </p:nvSpPr>
        <p:spPr bwMode="auto">
          <a:xfrm>
            <a:off x="611188" y="981075"/>
            <a:ext cx="79216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>
                <a:latin typeface="Calibri" pitchFamily="34" charset="0"/>
              </a:rPr>
              <a:t>Специфика: удаление от мира, привязка к внутреннему возрасту</a:t>
            </a:r>
          </a:p>
          <a:p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684213" y="115888"/>
            <a:ext cx="8229600" cy="850900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ОБРАЗОВАТЕЛЬНЫХ ТРАДИЦИЯХ: модель Я. А. Коменского </a:t>
            </a:r>
            <a:r>
              <a:rPr lang="ru-RU" sz="2400" dirty="0" smtClean="0"/>
              <a:t>(«</a:t>
            </a:r>
            <a:r>
              <a:rPr lang="ru-RU" sz="2400" dirty="0" err="1" smtClean="0"/>
              <a:t>Пансхолия</a:t>
            </a:r>
            <a:r>
              <a:rPr lang="ru-RU" sz="2400" dirty="0" smtClean="0"/>
              <a:t>», 1660-ые г.)</a:t>
            </a:r>
          </a:p>
        </p:txBody>
      </p:sp>
      <p:graphicFrame>
        <p:nvGraphicFramePr>
          <p:cNvPr id="22560" name="Group 32"/>
          <p:cNvGraphicFramePr>
            <a:graphicFrameLocks noGrp="1"/>
          </p:cNvGraphicFramePr>
          <p:nvPr>
            <p:ph idx="1"/>
          </p:nvPr>
        </p:nvGraphicFramePr>
        <p:xfrm>
          <a:off x="179388" y="908050"/>
          <a:ext cx="8785225" cy="5814060"/>
        </p:xfrm>
        <a:graphic>
          <a:graphicData uri="http://schemas.openxmlformats.org/drawingml/2006/table">
            <a:tbl>
              <a:tblPr/>
              <a:tblGrid>
                <a:gridCol w="2011362"/>
                <a:gridCol w="6773863"/>
              </a:tblGrid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Возраст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Основные задачи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Школа рождения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«Зачатие и формирование в лоне матери»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Школа младенчества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«Мы ошибаемся в первоначалах всего. Плохо воспитываем ум (…); не направляем волю, как должно (…). Итак, необходима тщательная забота о младенческом возрасте»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Школа детства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«…об искусном и заботливом воспитании молодых людей от шести до двенадцати лет»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Школа отрочества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«Гимнасий языков и искусств, с энциклопедией наук и искусств, нравов и благочестия»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Школа молодости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«Цель (…) - вводить накопленный лес познаний в определенные формы ради более полного применения рассудительности»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Школа зрелости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«Цель этой школы - благоразумное и искусное управление жизнью и забота о том, чтобы из приобретенных в юные годы знаний, нравов и благочестия (…) всё именно теперь нашло свое настоящее применение»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Школа старости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«Вершина человеческой мудрости, счастливое достижение предела земной жизни и блаженное вступление в жизнь бессмертную»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КЛАССИЧЕСКОЙ ПСИХОЛОГИИ: </a:t>
            </a:r>
            <a:br>
              <a:rPr lang="ru-RU" sz="2400" b="1" dirty="0" smtClean="0"/>
            </a:br>
            <a:r>
              <a:rPr lang="ru-RU" sz="2400" b="1" dirty="0" smtClean="0"/>
              <a:t>девять возрастных укладов жизни по Э. Эриксону</a:t>
            </a:r>
            <a:endParaRPr lang="ru-RU" sz="2400" dirty="0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2575"/>
          <a:ext cx="7921625" cy="4710113"/>
        </p:xfrm>
        <a:graphic>
          <a:graphicData uri="http://schemas.openxmlformats.org/drawingml/2006/table">
            <a:tbl>
              <a:tblPr/>
              <a:tblGrid>
                <a:gridCol w="1976438"/>
                <a:gridCol w="5945187"/>
              </a:tblGrid>
              <a:tr h="1012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Возраст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Личностные компетенции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 Э. Эриксону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 – 1 год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Базисное доверие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базисное недоверие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 год – 3 года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Автономия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стыд и сомнение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3-6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Инициативность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314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лет – половое созревание (12-13 лет)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Трудолюбие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неполноценность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94122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СТАДИЙНОСТЬ </a:t>
            </a:r>
            <a:r>
              <a:rPr lang="en-US" sz="2400" b="1" dirty="0" smtClean="0"/>
              <a:t>LLL </a:t>
            </a:r>
            <a:r>
              <a:rPr lang="ru-RU" sz="2400" b="1" dirty="0" smtClean="0"/>
              <a:t>В КЛАССИЧЕСКОЙ ПСИХОЛОГИИ: </a:t>
            </a:r>
            <a:br>
              <a:rPr lang="ru-RU" sz="2400" b="1" dirty="0" smtClean="0"/>
            </a:br>
            <a:r>
              <a:rPr lang="ru-RU" sz="2400" b="1" dirty="0" smtClean="0"/>
              <a:t>девять возрастных укладов жизни по Э. Эриксону</a:t>
            </a:r>
          </a:p>
        </p:txBody>
      </p:sp>
      <p:graphicFrame>
        <p:nvGraphicFramePr>
          <p:cNvPr id="24605" name="Group 29"/>
          <p:cNvGraphicFramePr>
            <a:graphicFrameLocks noGrp="1"/>
          </p:cNvGraphicFramePr>
          <p:nvPr>
            <p:ph idx="1"/>
          </p:nvPr>
        </p:nvGraphicFramePr>
        <p:xfrm>
          <a:off x="755576" y="1268760"/>
          <a:ext cx="7486650" cy="5458143"/>
        </p:xfrm>
        <a:graphic>
          <a:graphicData uri="http://schemas.openxmlformats.org/drawingml/2006/table">
            <a:tbl>
              <a:tblPr/>
              <a:tblGrid>
                <a:gridCol w="1711325"/>
                <a:gridCol w="5775325"/>
              </a:tblGrid>
              <a:tr h="1074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Возраст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Личностные компетенции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 Э. Эриксону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половое созревание - 18-19 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Эго-идентичность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ролевое смешение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20-25 лет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Интимность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VS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изоляция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25-35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Самоактуализация (утверждение себя в жизни) 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VS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жизненная неудача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(ощущение неудавшейся, несостоявшейся жизни)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35-65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Продуктивность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застой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59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65 - смерть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Эго-интеграция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отчаяние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179388" y="444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НЕКОТОРЫЕ ПРЕДВАРИТЕЛЬНЫЕ КОНЦЕПЦИИ ЦЕЛОСТНОЙ СИСТЕМЫ ОБРАЗОВАНИЯ (КАК ЭТО ОБСУЖДАЕТСЯ СЕЙЧАС)</a:t>
            </a: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331913" y="5661025"/>
            <a:ext cx="6192837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Трансформационные кризисы</a:t>
            </a:r>
            <a:r>
              <a:rPr lang="ru-RU" dirty="0">
                <a:latin typeface="Calibri" pitchFamily="34" charset="0"/>
              </a:rPr>
              <a:t>, в т.ч. кризисы перехода между стадиями, (пока) не сопровождаются, что ведет к застреваниям и личностным трагедиям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39750" y="2205038"/>
            <a:ext cx="15113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2446338"/>
            <a:ext cx="21336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Первый этап (СВ): социальные и технические навыки, основы мышления, мораль. Обучение и воспитание доминирует над самостоятельной работой.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484438" y="2420938"/>
            <a:ext cx="338296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Второй этап (ВВ): самостоятельность и «поворот  к себе» с учетом социальной взрослости и накопленного жизненного опыта. </a:t>
            </a:r>
          </a:p>
          <a:p>
            <a:r>
              <a:rPr lang="ru-RU" dirty="0">
                <a:latin typeface="Calibri" pitchFamily="34" charset="0"/>
              </a:rPr>
              <a:t>Проектно-ориентированное образование (проект как конструкция своего будущего).</a:t>
            </a:r>
          </a:p>
          <a:p>
            <a:r>
              <a:rPr lang="ru-RU" dirty="0">
                <a:latin typeface="Calibri" pitchFamily="34" charset="0"/>
              </a:rPr>
              <a:t>«Новая инициация» (вызов и взятие ответственности).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84888" y="2420938"/>
            <a:ext cx="2519362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Третий этап (ПВ): обсуждается как </a:t>
            </a:r>
            <a:r>
              <a:rPr lang="ru-RU" dirty="0" err="1">
                <a:latin typeface="Calibri" pitchFamily="34" charset="0"/>
              </a:rPr>
              <a:t>нетехнологизируемый</a:t>
            </a:r>
            <a:r>
              <a:rPr lang="ru-RU" dirty="0">
                <a:latin typeface="Calibri" pitchFamily="34" charset="0"/>
              </a:rPr>
              <a:t>, но практики разных школ (напр. веданта, суфизм) говорят о возможности прохождения через цикл управляемых внутренних кризисов 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132138" y="2205038"/>
            <a:ext cx="151130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227763" y="2205038"/>
            <a:ext cx="151288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05" name="Прямоугольник 8"/>
          <p:cNvSpPr>
            <a:spLocks noChangeArrowheads="1"/>
          </p:cNvSpPr>
          <p:nvPr/>
        </p:nvSpPr>
        <p:spPr bwMode="auto">
          <a:xfrm>
            <a:off x="34925" y="1558925"/>
            <a:ext cx="27082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Классическая педагогика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(образование-1)</a:t>
            </a:r>
          </a:p>
        </p:txBody>
      </p:sp>
      <p:sp>
        <p:nvSpPr>
          <p:cNvPr id="29706" name="Прямоугольник 12"/>
          <p:cNvSpPr>
            <a:spLocks noChangeArrowheads="1"/>
          </p:cNvSpPr>
          <p:nvPr/>
        </p:nvSpPr>
        <p:spPr bwMode="auto">
          <a:xfrm>
            <a:off x="2987675" y="1557338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Антропагогика </a:t>
            </a:r>
          </a:p>
          <a:p>
            <a:r>
              <a:rPr lang="ru-RU">
                <a:latin typeface="Calibri" pitchFamily="34" charset="0"/>
              </a:rPr>
              <a:t>(образование-2)</a:t>
            </a:r>
          </a:p>
        </p:txBody>
      </p:sp>
      <p:sp>
        <p:nvSpPr>
          <p:cNvPr id="29707" name="Прямоугольник 13"/>
          <p:cNvSpPr>
            <a:spLocks noChangeArrowheads="1"/>
          </p:cNvSpPr>
          <p:nvPr/>
        </p:nvSpPr>
        <p:spPr bwMode="auto">
          <a:xfrm>
            <a:off x="6011863" y="981075"/>
            <a:ext cx="313213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Вне области </a:t>
            </a:r>
          </a:p>
          <a:p>
            <a:r>
              <a:rPr lang="ru-RU">
                <a:latin typeface="Calibri" pitchFamily="34" charset="0"/>
              </a:rPr>
              <a:t>педагогических дискуссий </a:t>
            </a:r>
          </a:p>
          <a:p>
            <a:r>
              <a:rPr lang="ru-RU">
                <a:latin typeface="Calibri" pitchFamily="34" charset="0"/>
              </a:rPr>
              <a:t>(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предельная антропагогика</a:t>
            </a:r>
            <a:r>
              <a:rPr lang="ru-RU">
                <a:latin typeface="Calibri" pitchFamily="34" charset="0"/>
              </a:rPr>
              <a:t>)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(образование-3)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250825" y="444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ПЕРЕОСМЫСЛЕНИЕ СОДЕРЖАНИЯ ОБРАЗОВАНИЯ (</a:t>
            </a:r>
            <a:r>
              <a:rPr lang="en-US" sz="2400" b="1" dirty="0" smtClean="0"/>
              <a:t>CURRICULUM) </a:t>
            </a:r>
            <a:r>
              <a:rPr lang="ru-RU" sz="2400" b="1" dirty="0" smtClean="0"/>
              <a:t>В ПОЛНОМ ЦИКЛЕ РАЗВИТИЯ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042988" y="2349500"/>
            <a:ext cx="187325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1331913" y="5807075"/>
            <a:ext cx="187166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3276600" y="5807075"/>
            <a:ext cx="18716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292725" y="5807075"/>
            <a:ext cx="187166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Дуга 9"/>
          <p:cNvSpPr/>
          <p:nvPr/>
        </p:nvSpPr>
        <p:spPr>
          <a:xfrm>
            <a:off x="1187450" y="1916113"/>
            <a:ext cx="1728788" cy="649287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2" name="Скругленная соединительная линия 11"/>
          <p:cNvCxnSpPr>
            <a:stCxn id="10" idx="2"/>
            <a:endCxn id="10" idx="0"/>
          </p:cNvCxnSpPr>
          <p:nvPr/>
        </p:nvCxnSpPr>
        <p:spPr>
          <a:xfrm rot="5400000" flipH="1">
            <a:off x="2047081" y="1372394"/>
            <a:ext cx="9525" cy="1728788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25838" y="1484313"/>
            <a:ext cx="540226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Сейчас требования к содержанию и формам подготовки от начальной школы до университета задаются с учетом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задачи  формирования социально адаптивных и экономически продуктивных индивидов</a:t>
            </a:r>
          </a:p>
        </p:txBody>
      </p:sp>
      <p:sp>
        <p:nvSpPr>
          <p:cNvPr id="18" name="Дуга 17"/>
          <p:cNvSpPr/>
          <p:nvPr/>
        </p:nvSpPr>
        <p:spPr>
          <a:xfrm>
            <a:off x="1403350" y="5375275"/>
            <a:ext cx="1728788" cy="647700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9" name="Скругленная соединительная линия 18"/>
          <p:cNvCxnSpPr>
            <a:stCxn id="18" idx="2"/>
            <a:endCxn id="18" idx="0"/>
          </p:cNvCxnSpPr>
          <p:nvPr/>
        </p:nvCxnSpPr>
        <p:spPr>
          <a:xfrm rot="5400000" flipH="1">
            <a:off x="2262981" y="4829969"/>
            <a:ext cx="9525" cy="1728788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Дуга 20"/>
          <p:cNvSpPr/>
          <p:nvPr/>
        </p:nvSpPr>
        <p:spPr>
          <a:xfrm>
            <a:off x="1403350" y="5014913"/>
            <a:ext cx="3744913" cy="1008062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2" name="Скругленная соединительная линия 21"/>
          <p:cNvCxnSpPr>
            <a:stCxn id="21" idx="2"/>
            <a:endCxn id="21" idx="0"/>
          </p:cNvCxnSpPr>
          <p:nvPr/>
        </p:nvCxnSpPr>
        <p:spPr>
          <a:xfrm rot="5400000" flipH="1">
            <a:off x="3269457" y="3640931"/>
            <a:ext cx="14288" cy="3743325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4" name="Дуга 23"/>
          <p:cNvSpPr/>
          <p:nvPr/>
        </p:nvSpPr>
        <p:spPr>
          <a:xfrm>
            <a:off x="1476375" y="4654550"/>
            <a:ext cx="5472113" cy="1008063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5" name="Скругленная соединительная линия 24"/>
          <p:cNvCxnSpPr>
            <a:stCxn id="24" idx="2"/>
            <a:endCxn id="24" idx="0"/>
          </p:cNvCxnSpPr>
          <p:nvPr/>
        </p:nvCxnSpPr>
        <p:spPr>
          <a:xfrm rot="5400000" flipH="1">
            <a:off x="4205288" y="2416175"/>
            <a:ext cx="14287" cy="5472113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Стрелка вниз 25"/>
          <p:cNvSpPr/>
          <p:nvPr/>
        </p:nvSpPr>
        <p:spPr>
          <a:xfrm>
            <a:off x="611188" y="2997200"/>
            <a:ext cx="792162" cy="1008063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187450" y="5949950"/>
            <a:ext cx="20891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Требования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соц. адаптации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916238" y="5951538"/>
            <a:ext cx="2519362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Серьезность, честность, необратимость, открытость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580063" y="5951538"/>
            <a:ext cx="22320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Проявления «просветленности»</a:t>
            </a:r>
          </a:p>
        </p:txBody>
      </p:sp>
      <p:sp>
        <p:nvSpPr>
          <p:cNvPr id="30739" name="TextBox 29"/>
          <p:cNvSpPr txBox="1">
            <a:spLocks noChangeArrowheads="1"/>
          </p:cNvSpPr>
          <p:nvPr/>
        </p:nvSpPr>
        <p:spPr bwMode="auto">
          <a:xfrm>
            <a:off x="1331913" y="1989138"/>
            <a:ext cx="12604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цикл до СВ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619250" y="5375275"/>
            <a:ext cx="1262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цикл до СВ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525838" y="5375275"/>
            <a:ext cx="126206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цикл до ВВ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508625" y="5375275"/>
            <a:ext cx="12811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цикл до ПВ</a:t>
            </a:r>
          </a:p>
        </p:txBody>
      </p:sp>
      <p:sp>
        <p:nvSpPr>
          <p:cNvPr id="36" name="Дуга 35"/>
          <p:cNvSpPr/>
          <p:nvPr/>
        </p:nvSpPr>
        <p:spPr>
          <a:xfrm>
            <a:off x="3348038" y="5302250"/>
            <a:ext cx="1728787" cy="649288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7" name="Скругленная соединительная линия 36"/>
          <p:cNvCxnSpPr>
            <a:stCxn id="36" idx="2"/>
            <a:endCxn id="36" idx="0"/>
          </p:cNvCxnSpPr>
          <p:nvPr/>
        </p:nvCxnSpPr>
        <p:spPr>
          <a:xfrm rot="5400000" flipH="1">
            <a:off x="4207669" y="4758532"/>
            <a:ext cx="9525" cy="1728787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9" name="Дуга 38"/>
          <p:cNvSpPr/>
          <p:nvPr/>
        </p:nvSpPr>
        <p:spPr>
          <a:xfrm>
            <a:off x="5292725" y="5230813"/>
            <a:ext cx="1727200" cy="647700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0" name="Скругленная соединительная линия 39"/>
          <p:cNvCxnSpPr>
            <a:stCxn id="39" idx="2"/>
            <a:endCxn id="39" idx="0"/>
          </p:cNvCxnSpPr>
          <p:nvPr/>
        </p:nvCxnSpPr>
        <p:spPr>
          <a:xfrm rot="5400000" flipH="1">
            <a:off x="6152356" y="4687094"/>
            <a:ext cx="7938" cy="1727200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5" name="Дуга 44"/>
          <p:cNvSpPr/>
          <p:nvPr/>
        </p:nvSpPr>
        <p:spPr>
          <a:xfrm>
            <a:off x="3276600" y="5014913"/>
            <a:ext cx="3743325" cy="1008062"/>
          </a:xfrm>
          <a:prstGeom prst="arc">
            <a:avLst>
              <a:gd name="adj1" fmla="val 10830690"/>
              <a:gd name="adj2" fmla="val 0"/>
            </a:avLst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46" name="Скругленная соединительная линия 45"/>
          <p:cNvCxnSpPr>
            <a:stCxn id="45" idx="2"/>
            <a:endCxn id="45" idx="0"/>
          </p:cNvCxnSpPr>
          <p:nvPr/>
        </p:nvCxnSpPr>
        <p:spPr>
          <a:xfrm rot="5400000" flipH="1">
            <a:off x="5141119" y="3640931"/>
            <a:ext cx="14288" cy="3743325"/>
          </a:xfrm>
          <a:prstGeom prst="curvedConnector3">
            <a:avLst>
              <a:gd name="adj1" fmla="val 5710714"/>
            </a:avLst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1908175" y="3081338"/>
            <a:ext cx="748823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Но что, если  эти требования будут задаваться из цели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 максимальной реализации индивида</a:t>
            </a:r>
            <a:r>
              <a:rPr lang="ru-RU" dirty="0">
                <a:latin typeface="Calibri" pitchFamily="34" charset="0"/>
              </a:rPr>
              <a:t>? Какие компоненты подготовки должны будут добавиться или уйти на предыдущих этапах?</a:t>
            </a:r>
          </a:p>
        </p:txBody>
      </p:sp>
      <p:sp>
        <p:nvSpPr>
          <p:cNvPr id="30750" name="TextBox 47"/>
          <p:cNvSpPr txBox="1">
            <a:spLocks noChangeArrowheads="1"/>
          </p:cNvSpPr>
          <p:nvPr/>
        </p:nvSpPr>
        <p:spPr bwMode="auto">
          <a:xfrm>
            <a:off x="180975" y="1268413"/>
            <a:ext cx="16541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образование-1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111125" y="4151313"/>
            <a:ext cx="2012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образование 1-2-3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 animBg="1"/>
      <p:bldP spid="21" grpId="0" animBg="1"/>
      <p:bldP spid="24" grpId="0" animBg="1"/>
      <p:bldP spid="27" grpId="0"/>
      <p:bldP spid="28" grpId="0"/>
      <p:bldP spid="29" grpId="0"/>
      <p:bldP spid="29" grpId="1"/>
      <p:bldP spid="31" grpId="0"/>
      <p:bldP spid="32" grpId="0"/>
      <p:bldP spid="33" grpId="0"/>
      <p:bldP spid="36" grpId="0" animBg="1"/>
      <p:bldP spid="39" grpId="0" animBg="1"/>
      <p:bldP spid="45" grpId="0" animBg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468313" y="1671638"/>
            <a:ext cx="4870450" cy="1470025"/>
          </a:xfrm>
        </p:spPr>
        <p:txBody>
          <a:bodyPr/>
          <a:lstStyle/>
          <a:p>
            <a:pPr algn="l" eaLnBrk="1" hangingPunct="1"/>
            <a:r>
              <a:rPr lang="ru-RU" b="1" dirty="0" smtClean="0">
                <a:solidFill>
                  <a:srgbClr val="404040"/>
                </a:solidFill>
              </a:rPr>
              <a:t>Жизнь как предельная </a:t>
            </a:r>
            <a:r>
              <a:rPr lang="ru-RU" b="1" dirty="0" err="1" smtClean="0">
                <a:solidFill>
                  <a:srgbClr val="404040"/>
                </a:solidFill>
              </a:rPr>
              <a:t>антропопрактика</a:t>
            </a:r>
            <a:r>
              <a:rPr lang="ru-RU" b="1" dirty="0" smtClean="0">
                <a:solidFill>
                  <a:srgbClr val="404040"/>
                </a:solidFill>
              </a:rPr>
              <a:t>:</a:t>
            </a:r>
            <a:br>
              <a:rPr lang="ru-RU" b="1" dirty="0" smtClean="0">
                <a:solidFill>
                  <a:srgbClr val="404040"/>
                </a:solidFill>
              </a:rPr>
            </a:br>
            <a:r>
              <a:rPr lang="ru-RU" sz="3600" dirty="0" smtClean="0">
                <a:solidFill>
                  <a:srgbClr val="404040"/>
                </a:solidFill>
              </a:rPr>
              <a:t>достигаем ли мы          её пределов?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750" y="4340225"/>
            <a:ext cx="6400800" cy="1752600"/>
          </a:xfrm>
        </p:spPr>
        <p:txBody>
          <a:bodyPr rtlCol="0">
            <a:normAutofit fontScale="92500" lnSpcReduction="10000"/>
          </a:bodyPr>
          <a:lstStyle/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Материалы для</a:t>
            </a:r>
            <a:b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обсуждения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П.Лукша, А. Прохоров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339" name="Picture 2" descr="C:\Users\Павел\Pictures\ladd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698500"/>
            <a:ext cx="3671888" cy="532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487"/>
          </a:xfrm>
        </p:spPr>
        <p:txBody>
          <a:bodyPr/>
          <a:lstStyle/>
          <a:p>
            <a:pPr eaLnBrk="1" hangingPunct="1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«...здоровые дети не будут бояться жизни, </a:t>
            </a:r>
            <a:br>
              <a:rPr lang="ru-RU" b="1" i="1" dirty="0" smtClean="0"/>
            </a:br>
            <a:r>
              <a:rPr lang="ru-RU" b="1" i="1" dirty="0" smtClean="0"/>
              <a:t>если окружающие их старики достаточно мудры, </a:t>
            </a:r>
            <a:br>
              <a:rPr lang="ru-RU" b="1" i="1" dirty="0" smtClean="0"/>
            </a:br>
            <a:r>
              <a:rPr lang="ru-RU" b="1" i="1" dirty="0" smtClean="0"/>
              <a:t>чтобы не бояться смерти...»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(Э. Эриксон)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323850" y="-26988"/>
            <a:ext cx="8434388" cy="1143001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ПЕРЕОСМЫСЛЕНИЕ СОДЕРЖАНИЯ ОБРАЗОВАНИЯ: </a:t>
            </a:r>
            <a:br>
              <a:rPr lang="ru-RU" sz="2400" b="1" dirty="0" smtClean="0"/>
            </a:br>
            <a:r>
              <a:rPr lang="ru-RU" sz="2400" b="1" dirty="0" smtClean="0"/>
              <a:t>ПРАКТИКИ, ИНСТРУМЕНТЫ И СРЕДЫ РЕАЛИЗАЦИИ САМОСТИ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3528" y="1268760"/>
            <a:ext cx="864235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Образование-1-2-3 существовало в ряде духовных традиций </a:t>
            </a:r>
            <a:r>
              <a:rPr lang="ru-RU" dirty="0">
                <a:latin typeface="Calibri" pitchFamily="34" charset="0"/>
              </a:rPr>
              <a:t>(иудаизм, даосизм, исихазм, суфизм, буддизм), имело адекватные практики и среды, и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достаточно эффективно работало для аграрной цивилизации</a:t>
            </a:r>
            <a:r>
              <a:rPr lang="ru-RU" dirty="0">
                <a:latin typeface="Calibri" pitchFamily="34" charset="0"/>
              </a:rPr>
              <a:t>. </a:t>
            </a:r>
            <a:endParaRPr lang="ru-RU" dirty="0" smtClean="0">
              <a:latin typeface="Calibri" pitchFamily="34" charset="0"/>
            </a:endParaRPr>
          </a:p>
          <a:p>
            <a:pPr marL="342900" indent="-342900"/>
            <a:endParaRPr lang="ru-RU" dirty="0">
              <a:latin typeface="Calibri" pitchFamily="34" charset="0"/>
            </a:endParaRPr>
          </a:p>
          <a:p>
            <a:pPr marL="342900" indent="-342900"/>
            <a:r>
              <a:rPr lang="ru-RU" b="1" dirty="0" smtClean="0">
                <a:solidFill>
                  <a:srgbClr val="FF3300"/>
                </a:solidFill>
                <a:latin typeface="Calibri" pitchFamily="34" charset="0"/>
              </a:rPr>
              <a:t>2.    </a:t>
            </a:r>
            <a:r>
              <a:rPr lang="ru-RU" b="1" dirty="0" smtClean="0">
                <a:latin typeface="Calibri" pitchFamily="34" charset="0"/>
              </a:rPr>
              <a:t>Современная </a:t>
            </a:r>
            <a:r>
              <a:rPr lang="ru-RU" b="1" dirty="0">
                <a:latin typeface="Calibri" pitchFamily="34" charset="0"/>
              </a:rPr>
              <a:t>цивилизация нуждается в переосмыслении, реконструкции и  достройке практик и инструментария для создания новой модели образования-1-2-3</a:t>
            </a:r>
            <a:r>
              <a:rPr lang="ru-RU" dirty="0">
                <a:latin typeface="Calibri" pitchFamily="34" charset="0"/>
              </a:rPr>
              <a:t>. Эта модель должна быть проработана по ряду направлений, в частности:</a:t>
            </a:r>
          </a:p>
          <a:p>
            <a:pPr marL="800100" lvl="1" indent="-342900">
              <a:buFont typeface="Calibri" pitchFamily="34" charset="0"/>
              <a:buAutoNum type="alphaLcPeriod"/>
            </a:pPr>
            <a:r>
              <a:rPr lang="ru-RU" dirty="0">
                <a:latin typeface="Calibri" pitchFamily="34" charset="0"/>
              </a:rPr>
              <a:t>должны быть найдены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современные практики развития внутренних качеств </a:t>
            </a:r>
            <a:r>
              <a:rPr lang="ru-RU" dirty="0">
                <a:latin typeface="Calibri" pitchFamily="34" charset="0"/>
              </a:rPr>
              <a:t>(напр. новые способы медитации и другие психофизические упражнения), органично </a:t>
            </a:r>
            <a:r>
              <a:rPr lang="ru-RU" b="1" dirty="0">
                <a:latin typeface="Calibri" pitchFamily="34" charset="0"/>
              </a:rPr>
              <a:t>связанные с продолжением древних духовных традиций</a:t>
            </a:r>
          </a:p>
          <a:p>
            <a:pPr marL="800100" lvl="1" indent="-342900">
              <a:buFont typeface="Calibri" pitchFamily="34" charset="0"/>
              <a:buAutoNum type="alphaLcPeriod"/>
            </a:pPr>
            <a:r>
              <a:rPr lang="ru-RU" dirty="0">
                <a:latin typeface="Calibri" pitchFamily="34" charset="0"/>
              </a:rPr>
              <a:t>нужно найти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способы интеграции этих практик с повседневной </a:t>
            </a:r>
            <a:r>
              <a:rPr lang="ru-RU" dirty="0">
                <a:latin typeface="Calibri" pitchFamily="34" charset="0"/>
              </a:rPr>
              <a:t>(деловой и личной)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жизнью людей </a:t>
            </a:r>
            <a:r>
              <a:rPr lang="ru-RU" b="1" dirty="0">
                <a:latin typeface="Calibri" pitchFamily="34" charset="0"/>
              </a:rPr>
              <a:t>в современной цивилизации </a:t>
            </a:r>
          </a:p>
          <a:p>
            <a:pPr marL="800100" lvl="1" indent="-342900">
              <a:buFont typeface="Calibri" pitchFamily="34" charset="0"/>
              <a:buAutoNum type="alphaLcPeriod"/>
            </a:pPr>
            <a:r>
              <a:rPr lang="ru-RU" dirty="0">
                <a:latin typeface="Calibri" pitchFamily="34" charset="0"/>
              </a:rPr>
              <a:t>Нужно разработать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специальные образовательные пространства и специальные тренажеры</a:t>
            </a:r>
            <a:r>
              <a:rPr lang="ru-RU" dirty="0">
                <a:latin typeface="Calibri" pitchFamily="34" charset="0"/>
              </a:rPr>
              <a:t>, благоприятствующие этой задаче (подобно тому, как развивающе-формирующие среды формируют основы чувственного восприятия и интеллекта у ребенка)</a:t>
            </a:r>
          </a:p>
          <a:p>
            <a:pPr marL="800100" lvl="1" indent="-342900">
              <a:buFont typeface="Calibri" pitchFamily="34" charset="0"/>
              <a:buAutoNum type="alphaLcPeriod"/>
            </a:pPr>
            <a:r>
              <a:rPr lang="ru-RU" dirty="0">
                <a:latin typeface="Calibri" pitchFamily="34" charset="0"/>
              </a:rPr>
              <a:t>Нужно присутствие компонентов подготовки к задачам образования-2 в образовании-1, и образования-3 в образовании-2, т.е.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представление о новой сквозной модели должно быть встроено в </a:t>
            </a:r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LLL</a:t>
            </a:r>
            <a:endParaRPr lang="ru-RU" b="1" dirty="0">
              <a:solidFill>
                <a:srgbClr val="FF0000"/>
              </a:solidFill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endParaRPr lang="ru-RU" dirty="0">
              <a:latin typeface="Calibri" pitchFamily="34" charset="0"/>
            </a:endParaRPr>
          </a:p>
          <a:p>
            <a:pPr marL="342900" indent="-342900">
              <a:buFont typeface="Calibri" pitchFamily="34" charset="0"/>
              <a:buAutoNum type="arabicPeriod"/>
            </a:pPr>
            <a:endParaRPr lang="ru-RU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ПРЕДВАРИТЕЛЬНЫЕ ВЫВОДЫ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5536" y="1052736"/>
            <a:ext cx="8569325" cy="5062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Корневая проблема образовательной системы – в том, что по своим сути и форме это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система по переработке людей для целей общества, но не по работе на раскрытие человеческого потенциала</a:t>
            </a:r>
            <a:r>
              <a:rPr lang="ru-RU" dirty="0">
                <a:latin typeface="Calibri" pitchFamily="34" charset="0"/>
              </a:rPr>
              <a:t>.  Она не человеко-центрирована.</a:t>
            </a:r>
          </a:p>
          <a:p>
            <a:pPr marL="342900" indent="-342900">
              <a:spcAft>
                <a:spcPts val="1200"/>
              </a:spcAft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Существующая модель </a:t>
            </a:r>
            <a:r>
              <a:rPr lang="ru-RU" dirty="0" smtClean="0">
                <a:latin typeface="Calibri" pitchFamily="34" charset="0"/>
              </a:rPr>
              <a:t>непрерывного образования </a:t>
            </a:r>
            <a:r>
              <a:rPr lang="ru-RU" dirty="0">
                <a:latin typeface="Calibri" pitchFamily="34" charset="0"/>
              </a:rPr>
              <a:t>(</a:t>
            </a:r>
            <a:r>
              <a:rPr lang="en-US" dirty="0">
                <a:latin typeface="Calibri" pitchFamily="34" charset="0"/>
              </a:rPr>
              <a:t>LLL)</a:t>
            </a:r>
            <a:r>
              <a:rPr lang="ru-RU" dirty="0">
                <a:latin typeface="Calibri" pitchFamily="34" charset="0"/>
              </a:rPr>
              <a:t>, направленная на «поддержание компетенций в актуальном состоянии» - </a:t>
            </a:r>
            <a:r>
              <a:rPr lang="ru-RU" dirty="0" smtClean="0">
                <a:latin typeface="Calibri" pitchFamily="34" charset="0"/>
              </a:rPr>
              <a:t>представляет </a:t>
            </a:r>
            <a:r>
              <a:rPr lang="ru-RU" dirty="0">
                <a:latin typeface="Calibri" pitchFamily="34" charset="0"/>
              </a:rPr>
              <a:t>собой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способ текущего ремонта и модернизации этих «человеческих механизмов».</a:t>
            </a:r>
          </a:p>
          <a:p>
            <a:pPr marL="342900" indent="-342900">
              <a:spcAft>
                <a:spcPts val="600"/>
              </a:spcAft>
              <a:buFont typeface="Calibri" pitchFamily="34" charset="0"/>
              <a:buAutoNum type="arabicPeriod"/>
            </a:pPr>
            <a:r>
              <a:rPr lang="ru-RU" dirty="0">
                <a:latin typeface="Calibri" pitchFamily="34" charset="0"/>
              </a:rPr>
              <a:t>Особенно явно проблемы системы</a:t>
            </a:r>
            <a:r>
              <a:rPr lang="en-US" dirty="0"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непрерывного образования видны в двух моментах:</a:t>
            </a:r>
          </a:p>
          <a:p>
            <a:pPr marL="800100" lvl="1" indent="-342900"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их полная неспособность сопровождать личностные возрастные кризисы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(являющиеся массовым явлением и имеющие большие экономические и социальные последствия)</a:t>
            </a:r>
          </a:p>
          <a:p>
            <a:pPr marL="800100" lvl="1" indent="-342900">
              <a:spcAft>
                <a:spcPts val="600"/>
              </a:spcAft>
              <a:buFont typeface="Calibri" pitchFamily="34" charset="0"/>
              <a:buAutoNum type="alphaLcPeriod"/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их неспособность вовлечь пожилых и старых людей</a:t>
            </a:r>
            <a:r>
              <a:rPr lang="ru-RU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dirty="0">
                <a:latin typeface="Calibri" pitchFamily="34" charset="0"/>
              </a:rPr>
              <a:t>(которые «списываются за негодностью»).</a:t>
            </a:r>
          </a:p>
          <a:p>
            <a:pPr marL="342900" indent="-342900">
              <a:spcAft>
                <a:spcPts val="1200"/>
              </a:spcAft>
              <a:buFont typeface="Calibri" pitchFamily="34" charset="0"/>
              <a:buAutoNum type="arabicPeriod"/>
            </a:pPr>
            <a:r>
              <a:rPr lang="ru-RU" b="1" dirty="0">
                <a:latin typeface="Calibri" pitchFamily="34" charset="0"/>
              </a:rPr>
              <a:t>Переход к образованию, направленному на полное раскрытие человеческого потенциала </a:t>
            </a:r>
            <a:r>
              <a:rPr lang="ru-RU" dirty="0">
                <a:latin typeface="Calibri" pitchFamily="34" charset="0"/>
              </a:rPr>
              <a:t>(мы называем ее образование-1-2-3) и </a:t>
            </a:r>
            <a:r>
              <a:rPr lang="ru-RU" b="1" dirty="0">
                <a:latin typeface="Calibri" pitchFamily="34" charset="0"/>
              </a:rPr>
              <a:t>должен быть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ГЛАВНОЙ ЦЕЛЬЮ ОБРАЗОВАТЕЛЬНЫХ РЕФОРМ</a:t>
            </a:r>
            <a:r>
              <a:rPr lang="ru-RU" b="1" dirty="0">
                <a:latin typeface="Calibri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Заголовок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ПРЕДВАРИТЕЛЬНЫЕ ВЫВОДЫ (2)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5288" y="692150"/>
            <a:ext cx="8748712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Aft>
                <a:spcPts val="1200"/>
              </a:spcAft>
              <a:buFont typeface="Calibri" pitchFamily="34" charset="0"/>
              <a:buAutoNum type="arabicPeriod" startAt="5"/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Переход к образованию-1-2-3 требует формирования новых сквозных программ</a:t>
            </a:r>
            <a:r>
              <a:rPr lang="ru-RU" dirty="0">
                <a:latin typeface="Calibri" pitchFamily="34" charset="0"/>
              </a:rPr>
              <a:t>, включая новое (или модифицированное) содержание образования первой трети жизни (образование-1) и образования для взрослых (образование-2)</a:t>
            </a:r>
          </a:p>
          <a:p>
            <a:pPr marL="342900" indent="-342900">
              <a:spcAft>
                <a:spcPts val="1200"/>
              </a:spcAft>
              <a:buFont typeface="Calibri" pitchFamily="34" charset="0"/>
              <a:buAutoNum type="arabicPeriod" startAt="5"/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Образование-1-2-3 требует экспериментов с новыми образовательными средами  и тренажерами </a:t>
            </a:r>
            <a:r>
              <a:rPr lang="ru-RU" dirty="0">
                <a:latin typeface="Calibri" pitchFamily="34" charset="0"/>
              </a:rPr>
              <a:t>(= «среды реализации самости»), способными работать на максимальное проявление или развитие лучших человеческих качеств.</a:t>
            </a:r>
          </a:p>
          <a:p>
            <a:pPr marL="342900" indent="-342900">
              <a:spcAft>
                <a:spcPts val="1200"/>
              </a:spcAft>
              <a:buFont typeface="Calibri" pitchFamily="34" charset="0"/>
              <a:buAutoNum type="arabicPeriod" startAt="5"/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Образование-1-2-3 не должно реализоваться «тотально» </a:t>
            </a:r>
            <a:r>
              <a:rPr lang="ru-RU" dirty="0">
                <a:latin typeface="Calibri" pitchFamily="34" charset="0"/>
              </a:rPr>
              <a:t>(напр. как новые национальные модели сквозной подготовки), т.е. оно не требует на первых этапах радикальной перестройки всей системы. В рамках развивающейся парадигмы обучения на протяжении всей жизни, </a:t>
            </a:r>
            <a:r>
              <a:rPr lang="ru-RU" b="1" dirty="0">
                <a:latin typeface="Calibri" pitchFamily="34" charset="0"/>
              </a:rPr>
              <a:t>образование-1-2-3 может быть одной из возможных траекторий</a:t>
            </a:r>
            <a:r>
              <a:rPr lang="ru-RU" dirty="0">
                <a:latin typeface="Calibri" pitchFamily="34" charset="0"/>
              </a:rPr>
              <a:t> – но </a:t>
            </a: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важно, чтобы такая траектория появилась!</a:t>
            </a:r>
          </a:p>
          <a:p>
            <a:pPr marL="342900" indent="-342900">
              <a:spcAft>
                <a:spcPts val="1200"/>
              </a:spcAft>
              <a:buFont typeface="Calibri" pitchFamily="34" charset="0"/>
              <a:buAutoNum type="arabicPeriod" startAt="5"/>
            </a:pPr>
            <a:r>
              <a:rPr lang="ru-RU" b="1" dirty="0">
                <a:solidFill>
                  <a:srgbClr val="FF0000"/>
                </a:solidFill>
                <a:latin typeface="Calibri" pitchFamily="34" charset="0"/>
              </a:rPr>
              <a:t>Запуск экспериментов в образовании-1-2-3 </a:t>
            </a:r>
            <a:r>
              <a:rPr lang="ru-RU" dirty="0">
                <a:latin typeface="Calibri" pitchFamily="34" charset="0"/>
              </a:rPr>
              <a:t>может быть сделан в виде специальной образовательной программы (по новому образованию):</a:t>
            </a: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итогом (и ведущей деятельностью) этой программы являются реальные технологические </a:t>
            </a:r>
            <a:r>
              <a:rPr lang="ru-RU" dirty="0" err="1">
                <a:latin typeface="Calibri" pitchFamily="34" charset="0"/>
              </a:rPr>
              <a:t>стартапы</a:t>
            </a:r>
            <a:r>
              <a:rPr lang="ru-RU" dirty="0">
                <a:latin typeface="Calibri" pitchFamily="34" charset="0"/>
              </a:rPr>
              <a:t> и проекты социального предпринимательства в области нового образования – т.е. это совместная лаборатория</a:t>
            </a:r>
          </a:p>
          <a:p>
            <a:pPr marL="800100" lvl="1" indent="-342900">
              <a:spcAft>
                <a:spcPts val="1200"/>
              </a:spcAft>
              <a:buFont typeface="Arial" charset="0"/>
              <a:buChar char="•"/>
            </a:pPr>
            <a:r>
              <a:rPr lang="ru-RU" dirty="0">
                <a:latin typeface="Calibri" pitchFamily="34" charset="0"/>
              </a:rPr>
              <a:t>подготовка включает комбинацию системных «западных» методов и глубинного изучения «восточных» традиций (китайские, ведические, исихастские, авраамические)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773238"/>
          </a:xfrm>
        </p:spPr>
        <p:txBody>
          <a:bodyPr/>
          <a:lstStyle/>
          <a:p>
            <a:pPr eaLnBrk="1" hangingPunct="1"/>
            <a:r>
              <a:rPr lang="ru-RU" b="1" dirty="0" smtClean="0"/>
              <a:t>Задачи Лаборатории </a:t>
            </a:r>
            <a:br>
              <a:rPr lang="ru-RU" b="1" dirty="0" smtClean="0"/>
            </a:br>
            <a:r>
              <a:rPr lang="ru-RU" b="1" dirty="0" smtClean="0"/>
              <a:t>внутренней работы </a:t>
            </a:r>
            <a:r>
              <a:rPr lang="ru-RU" sz="3100" dirty="0" smtClean="0"/>
              <a:t>(с 1994 г.)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388" y="1628775"/>
            <a:ext cx="8723312" cy="50133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000" b="1" dirty="0" smtClean="0">
                <a:solidFill>
                  <a:srgbClr val="FF0000"/>
                </a:solidFill>
              </a:rPr>
              <a:t>Формирование и тестирование </a:t>
            </a:r>
            <a:r>
              <a:rPr lang="ru-RU" sz="3000" dirty="0" smtClean="0"/>
              <a:t>современных практик развития жизненных качеств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Разработка </a:t>
            </a:r>
            <a:r>
              <a:rPr lang="ru-RU" sz="3000" b="1" dirty="0" smtClean="0">
                <a:solidFill>
                  <a:srgbClr val="FF0000"/>
                </a:solidFill>
              </a:rPr>
              <a:t>концепции психофизической грамотности </a:t>
            </a:r>
            <a:r>
              <a:rPr lang="ru-RU" sz="3000" dirty="0" smtClean="0"/>
              <a:t>как одной из </a:t>
            </a:r>
            <a:r>
              <a:rPr lang="ru-RU" sz="3000" b="1" dirty="0" smtClean="0">
                <a:solidFill>
                  <a:srgbClr val="FF0000"/>
                </a:solidFill>
              </a:rPr>
              <a:t> </a:t>
            </a:r>
            <a:r>
              <a:rPr lang="ru-RU" sz="3000" b="1" dirty="0" smtClean="0"/>
              <a:t>ключевых компетенций 21 века</a:t>
            </a:r>
            <a:r>
              <a:rPr lang="ru-RU" sz="3000" b="1" dirty="0" smtClean="0">
                <a:solidFill>
                  <a:srgbClr val="FF0000"/>
                </a:solidFill>
              </a:rPr>
              <a:t> </a:t>
            </a:r>
            <a:r>
              <a:rPr lang="ru-RU" sz="3000" dirty="0" smtClean="0"/>
              <a:t>и её профессиональных и образовательных стандартов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Разработка </a:t>
            </a:r>
            <a:r>
              <a:rPr lang="ru-RU" sz="3000" b="1" dirty="0" smtClean="0">
                <a:solidFill>
                  <a:srgbClr val="FF0000"/>
                </a:solidFill>
              </a:rPr>
              <a:t>концепции антропагогики </a:t>
            </a:r>
            <a:r>
              <a:rPr lang="ru-RU" sz="3000" dirty="0" smtClean="0"/>
              <a:t>как образовательно-корректирующей дисциплины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Проведение </a:t>
            </a:r>
            <a:r>
              <a:rPr lang="ru-RU" sz="3000" dirty="0" err="1" smtClean="0"/>
              <a:t>пилотных</a:t>
            </a:r>
            <a:r>
              <a:rPr lang="ru-RU" sz="3000" dirty="0" smtClean="0"/>
              <a:t> </a:t>
            </a:r>
            <a:r>
              <a:rPr lang="ru-RU" sz="3000" b="1" dirty="0" smtClean="0">
                <a:solidFill>
                  <a:srgbClr val="FF0000"/>
                </a:solidFill>
              </a:rPr>
              <a:t>тренингов психофизической грамотности </a:t>
            </a:r>
            <a:r>
              <a:rPr lang="ru-RU" sz="2200" dirty="0" smtClean="0"/>
              <a:t>(</a:t>
            </a:r>
            <a:r>
              <a:rPr lang="ru-RU" sz="2200" dirty="0" err="1" smtClean="0"/>
              <a:t>Ин-т</a:t>
            </a:r>
            <a:r>
              <a:rPr lang="ru-RU" sz="2200" dirty="0" smtClean="0"/>
              <a:t> развития лидеров АСИ)</a:t>
            </a:r>
          </a:p>
          <a:p>
            <a:pPr eaLnBrk="1" hangingPunct="1">
              <a:lnSpc>
                <a:spcPct val="80000"/>
              </a:lnSpc>
            </a:pPr>
            <a:r>
              <a:rPr lang="ru-RU" sz="3000" dirty="0" smtClean="0"/>
              <a:t>Разработка методики подготовки антропагогических кадров</a:t>
            </a:r>
          </a:p>
          <a:p>
            <a:pPr eaLnBrk="1" hangingPunct="1">
              <a:lnSpc>
                <a:spcPct val="80000"/>
              </a:lnSpc>
            </a:pPr>
            <a:endParaRPr lang="ru-RU" sz="3000" dirty="0" smtClean="0"/>
          </a:p>
          <a:p>
            <a:pPr eaLnBrk="1" hangingPunct="1">
              <a:lnSpc>
                <a:spcPct val="80000"/>
              </a:lnSpc>
            </a:pPr>
            <a:endParaRPr lang="ru-RU" sz="3000" dirty="0" smtClean="0"/>
          </a:p>
          <a:p>
            <a:pPr eaLnBrk="1" hangingPunct="1">
              <a:lnSpc>
                <a:spcPct val="80000"/>
              </a:lnSpc>
            </a:pPr>
            <a:endParaRPr lang="ru-RU" sz="3000" dirty="0" smtClean="0"/>
          </a:p>
          <a:p>
            <a:pPr eaLnBrk="1" hangingPunct="1">
              <a:lnSpc>
                <a:spcPct val="80000"/>
              </a:lnSpc>
            </a:pPr>
            <a:endParaRPr lang="ru-RU" sz="30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ru-RU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125"/>
          </a:xfrm>
        </p:spPr>
        <p:txBody>
          <a:bodyPr/>
          <a:lstStyle/>
          <a:p>
            <a:pPr eaLnBrk="1" hangingPunct="1"/>
            <a:r>
              <a:rPr lang="ru-RU" sz="7200" dirty="0" smtClean="0"/>
              <a:t>Спасибо </a:t>
            </a:r>
            <a:br>
              <a:rPr lang="ru-RU" sz="7200" dirty="0" smtClean="0"/>
            </a:br>
            <a:r>
              <a:rPr lang="ru-RU" sz="7200" dirty="0" smtClean="0"/>
              <a:t>за понимание!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2060848"/>
            <a:ext cx="8280920" cy="1946647"/>
          </a:xfrm>
        </p:spPr>
        <p:txBody>
          <a:bodyPr/>
          <a:lstStyle/>
          <a:p>
            <a:r>
              <a:rPr lang="ru-RU" sz="6000" b="1" dirty="0" smtClean="0"/>
              <a:t>Часть </a:t>
            </a:r>
            <a:r>
              <a:rPr lang="en-US" sz="6000" b="1" dirty="0" smtClean="0"/>
              <a:t>I. 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ru-RU" sz="6000" b="1" dirty="0" smtClean="0"/>
              <a:t>Предлагаемые обстоятельства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ru-RU" sz="6000" b="1" dirty="0" smtClean="0"/>
              <a:t>эпохи </a:t>
            </a:r>
            <a:endParaRPr lang="ru-RU" sz="60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/>
          </p:nvPr>
        </p:nvSpPr>
        <p:spPr>
          <a:xfrm>
            <a:off x="684213" y="274638"/>
            <a:ext cx="8280400" cy="1498600"/>
          </a:xfrm>
        </p:spPr>
        <p:txBody>
          <a:bodyPr/>
          <a:lstStyle/>
          <a:p>
            <a:pPr algn="l" eaLnBrk="1" hangingPunct="1"/>
            <a:r>
              <a:rPr lang="ru-RU" sz="4000" b="1" dirty="0" smtClean="0"/>
              <a:t>К осмыслению современных </a:t>
            </a:r>
            <a:r>
              <a:rPr lang="ru-RU" sz="4000" b="1" dirty="0" err="1" smtClean="0"/>
              <a:t>социотехнических</a:t>
            </a:r>
            <a:r>
              <a:rPr lang="ru-RU" sz="4000" b="1" dirty="0" smtClean="0"/>
              <a:t> трансформаций:</a:t>
            </a:r>
            <a:r>
              <a:rPr lang="ru-RU" sz="4000" dirty="0" smtClean="0"/>
              <a:t> </a:t>
            </a:r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35975" cy="4997450"/>
          </a:xfrm>
        </p:spPr>
        <p:txBody>
          <a:bodyPr/>
          <a:lstStyle/>
          <a:p>
            <a:pPr eaLnBrk="1" hangingPunct="1"/>
            <a:endParaRPr lang="ru-RU" sz="2800" b="1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Префигуративная эпоха</a:t>
            </a:r>
            <a:r>
              <a:rPr lang="ru-RU" sz="3600" dirty="0" smtClean="0"/>
              <a:t> М. Мид как начало </a:t>
            </a:r>
            <a:r>
              <a:rPr lang="ru-RU" sz="3600" b="1" dirty="0" err="1" smtClean="0">
                <a:solidFill>
                  <a:srgbClr val="FF0000"/>
                </a:solidFill>
              </a:rPr>
              <a:t>метасистемного</a:t>
            </a:r>
            <a:r>
              <a:rPr lang="ru-RU" sz="3600" b="1" dirty="0" smtClean="0">
                <a:solidFill>
                  <a:srgbClr val="FF0000"/>
                </a:solidFill>
              </a:rPr>
              <a:t> перехода</a:t>
            </a:r>
            <a:r>
              <a:rPr lang="ru-RU" sz="3600" dirty="0" smtClean="0"/>
              <a:t>         В. </a:t>
            </a:r>
            <a:r>
              <a:rPr lang="ru-RU" sz="3600" dirty="0" err="1" smtClean="0"/>
              <a:t>Турчина</a:t>
            </a:r>
            <a:r>
              <a:rPr lang="ru-RU" sz="3600" dirty="0" smtClean="0"/>
              <a:t> </a:t>
            </a:r>
          </a:p>
          <a:p>
            <a:pPr eaLnBrk="1" hangingPunct="1"/>
            <a:r>
              <a:rPr lang="ru-RU" sz="3600" dirty="0" smtClean="0"/>
              <a:t>Человечество как </a:t>
            </a:r>
            <a:r>
              <a:rPr lang="ru-RU" sz="3600" dirty="0" err="1" smtClean="0"/>
              <a:t>метасистема</a:t>
            </a:r>
            <a:r>
              <a:rPr lang="ru-RU" sz="3600" dirty="0" smtClean="0"/>
              <a:t> и как «</a:t>
            </a:r>
            <a:r>
              <a:rPr lang="ru-RU" sz="3600" b="1" dirty="0" smtClean="0">
                <a:solidFill>
                  <a:srgbClr val="FF0000"/>
                </a:solidFill>
              </a:rPr>
              <a:t>смутный психический субъект</a:t>
            </a:r>
            <a:r>
              <a:rPr lang="ru-RU" sz="3600" dirty="0" smtClean="0"/>
              <a:t>»</a:t>
            </a:r>
            <a:endParaRPr lang="ru-RU" sz="2800" dirty="0" smtClean="0"/>
          </a:p>
          <a:p>
            <a:pPr eaLnBrk="1" hangingPunct="1"/>
            <a:r>
              <a:rPr lang="ru-RU" sz="3600" dirty="0" err="1" smtClean="0"/>
              <a:t>Метасистемный</a:t>
            </a:r>
            <a:r>
              <a:rPr lang="ru-RU" sz="3600" dirty="0" smtClean="0"/>
              <a:t> </a:t>
            </a:r>
            <a:r>
              <a:rPr lang="ru-RU" sz="3600" dirty="0" smtClean="0"/>
              <a:t>переход как базовый </a:t>
            </a:r>
            <a:r>
              <a:rPr lang="ru-RU" sz="3600" dirty="0" err="1" smtClean="0"/>
              <a:t>цивилизационный</a:t>
            </a:r>
            <a:r>
              <a:rPr lang="ru-RU" sz="3600" dirty="0" smtClean="0"/>
              <a:t> процесс 21-22 веков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755650" y="274638"/>
            <a:ext cx="8388350" cy="1425575"/>
          </a:xfrm>
        </p:spPr>
        <p:txBody>
          <a:bodyPr/>
          <a:lstStyle/>
          <a:p>
            <a:pPr algn="l" eaLnBrk="1" hangingPunct="1"/>
            <a:r>
              <a:rPr lang="ru-RU" sz="4000" b="1" dirty="0" smtClean="0"/>
              <a:t>Черты эпохи </a:t>
            </a:r>
            <a:br>
              <a:rPr lang="ru-RU" sz="4000" b="1" dirty="0" smtClean="0"/>
            </a:br>
            <a:r>
              <a:rPr lang="ru-RU" sz="4000" b="1" dirty="0" smtClean="0">
                <a:solidFill>
                  <a:srgbClr val="FF0000"/>
                </a:solidFill>
              </a:rPr>
              <a:t>«</a:t>
            </a:r>
            <a:r>
              <a:rPr lang="ru-RU" sz="4000" b="1" dirty="0" err="1" smtClean="0">
                <a:solidFill>
                  <a:srgbClr val="FF0000"/>
                </a:solidFill>
              </a:rPr>
              <a:t>префигуративного</a:t>
            </a:r>
            <a:r>
              <a:rPr lang="ru-RU" sz="4000" b="1" dirty="0" smtClean="0">
                <a:solidFill>
                  <a:srgbClr val="FF0000"/>
                </a:solidFill>
              </a:rPr>
              <a:t> радикализма»</a:t>
            </a:r>
            <a:r>
              <a:rPr lang="ru-RU" sz="4000" b="1" dirty="0" smtClean="0"/>
              <a:t>:</a:t>
            </a:r>
            <a:r>
              <a:rPr lang="ru-RU" sz="4000" dirty="0" smtClean="0"/>
              <a:t> 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507413" cy="4868862"/>
          </a:xfrm>
        </p:spPr>
        <p:txBody>
          <a:bodyPr/>
          <a:lstStyle/>
          <a:p>
            <a:pPr eaLnBrk="1" hangingPunct="1"/>
            <a:r>
              <a:rPr lang="ru-RU" b="1" dirty="0" smtClean="0"/>
              <a:t>Свобода</a:t>
            </a:r>
            <a:r>
              <a:rPr lang="ru-RU" dirty="0" smtClean="0"/>
              <a:t> или </a:t>
            </a:r>
            <a:r>
              <a:rPr lang="ru-RU" b="1" dirty="0" smtClean="0"/>
              <a:t>порядок</a:t>
            </a:r>
            <a:r>
              <a:rPr lang="ru-RU" dirty="0" smtClean="0"/>
              <a:t>? </a:t>
            </a:r>
          </a:p>
          <a:p>
            <a:pPr eaLnBrk="1" hangingPunct="1"/>
            <a:r>
              <a:rPr lang="ru-RU" dirty="0" smtClean="0"/>
              <a:t>Права </a:t>
            </a:r>
            <a:r>
              <a:rPr lang="ru-RU" b="1" dirty="0" smtClean="0"/>
              <a:t>человека</a:t>
            </a:r>
            <a:r>
              <a:rPr lang="ru-RU" dirty="0" smtClean="0"/>
              <a:t> или права </a:t>
            </a:r>
            <a:r>
              <a:rPr lang="ru-RU" b="1" dirty="0" smtClean="0"/>
              <a:t>человечества</a:t>
            </a:r>
            <a:r>
              <a:rPr lang="ru-RU" dirty="0" smtClean="0"/>
              <a:t>?</a:t>
            </a:r>
          </a:p>
          <a:p>
            <a:pPr eaLnBrk="1" hangingPunct="1"/>
            <a:r>
              <a:rPr lang="ru-RU" dirty="0" smtClean="0"/>
              <a:t>Основной баланс 21-го века: дополнить радикализм </a:t>
            </a:r>
            <a:r>
              <a:rPr lang="ru-RU" b="1" dirty="0" smtClean="0">
                <a:solidFill>
                  <a:srgbClr val="FF0000"/>
                </a:solidFill>
              </a:rPr>
              <a:t>обыденных </a:t>
            </a:r>
            <a:r>
              <a:rPr lang="ru-RU" b="1" dirty="0" err="1" smtClean="0">
                <a:solidFill>
                  <a:srgbClr val="FF0000"/>
                </a:solidFill>
              </a:rPr>
              <a:t>технопрактик</a:t>
            </a:r>
            <a:r>
              <a:rPr lang="ru-RU" dirty="0" smtClean="0"/>
              <a:t> радикализмом </a:t>
            </a:r>
            <a:r>
              <a:rPr lang="ru-RU" b="1" dirty="0" smtClean="0">
                <a:solidFill>
                  <a:srgbClr val="FF0000"/>
                </a:solidFill>
              </a:rPr>
              <a:t>предельных антропопрактик</a:t>
            </a:r>
          </a:p>
          <a:p>
            <a:pPr eaLnBrk="1" hangingPunct="1"/>
            <a:r>
              <a:rPr lang="ru-RU" dirty="0" smtClean="0"/>
              <a:t>Цель образования: подготовка социально адаптивного и </a:t>
            </a:r>
            <a:r>
              <a:rPr lang="ru-RU" b="1" dirty="0" smtClean="0"/>
              <a:t>продуктивного работника</a:t>
            </a:r>
            <a:r>
              <a:rPr lang="ru-RU" dirty="0" smtClean="0"/>
              <a:t> или раскрытие </a:t>
            </a:r>
            <a:r>
              <a:rPr lang="ru-RU" b="1" dirty="0" smtClean="0"/>
              <a:t>человеческого потенциала</a:t>
            </a:r>
            <a:r>
              <a:rPr lang="ru-RU" dirty="0" smtClean="0"/>
              <a:t>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pPr eaLnBrk="1" hangingPunct="1"/>
            <a:r>
              <a:rPr lang="ru-RU" sz="3800" b="1" dirty="0" smtClean="0"/>
              <a:t> Трансформация </a:t>
            </a:r>
            <a:r>
              <a:rPr lang="ru-RU" sz="3800" b="1" dirty="0" smtClean="0"/>
              <a:t>базовых институтов </a:t>
            </a:r>
            <a:r>
              <a:rPr lang="ru-RU" sz="3800" b="1" dirty="0" smtClean="0"/>
              <a:t>    трансляции </a:t>
            </a:r>
            <a:r>
              <a:rPr lang="ru-RU" sz="3800" b="1" dirty="0" smtClean="0"/>
              <a:t>в начале «</a:t>
            </a:r>
            <a:r>
              <a:rPr lang="ru-RU" sz="3800" b="1" dirty="0" smtClean="0">
                <a:solidFill>
                  <a:srgbClr val="FF0000"/>
                </a:solidFill>
              </a:rPr>
              <a:t>перехода </a:t>
            </a:r>
            <a:r>
              <a:rPr lang="ru-RU" sz="3800" b="1" dirty="0" err="1" smtClean="0">
                <a:solidFill>
                  <a:srgbClr val="FF0000"/>
                </a:solidFill>
              </a:rPr>
              <a:t>Турчина</a:t>
            </a:r>
            <a:r>
              <a:rPr lang="ru-RU" sz="3800" b="1" dirty="0" smtClean="0"/>
              <a:t>»</a:t>
            </a:r>
          </a:p>
        </p:txBody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>
          <a:xfrm>
            <a:off x="468313" y="1412776"/>
            <a:ext cx="8675687" cy="5257800"/>
          </a:xfrm>
        </p:spPr>
        <p:txBody>
          <a:bodyPr/>
          <a:lstStyle/>
          <a:p>
            <a:pPr eaLnBrk="1" hangingPunct="1"/>
            <a:r>
              <a:rPr lang="ru-RU" sz="3000" dirty="0" smtClean="0"/>
              <a:t>Сдвиг механизма поддержания социально-психологической стабильности масс: </a:t>
            </a:r>
            <a:r>
              <a:rPr lang="ru-RU" sz="3000" b="1" dirty="0" smtClean="0">
                <a:solidFill>
                  <a:srgbClr val="FF0000"/>
                </a:solidFill>
              </a:rPr>
              <a:t>от культуры к образованию</a:t>
            </a:r>
          </a:p>
          <a:p>
            <a:pPr eaLnBrk="1" hangingPunct="1"/>
            <a:r>
              <a:rPr lang="ru-RU" sz="3000" dirty="0" smtClean="0"/>
              <a:t>Обеспечение </a:t>
            </a:r>
            <a:r>
              <a:rPr lang="ru-RU" sz="3000" b="1" dirty="0" smtClean="0">
                <a:solidFill>
                  <a:srgbClr val="FF0000"/>
                </a:solidFill>
              </a:rPr>
              <a:t>ВСЕОБЩЕГО непрерывного образования </a:t>
            </a:r>
            <a:r>
              <a:rPr lang="ru-RU" sz="3000" dirty="0" smtClean="0"/>
              <a:t>– </a:t>
            </a:r>
            <a:r>
              <a:rPr lang="ru-RU" sz="3000" dirty="0" smtClean="0"/>
              <a:t>вопрос </a:t>
            </a:r>
            <a:r>
              <a:rPr lang="ru-RU" sz="3000" dirty="0" smtClean="0"/>
              <a:t>удержания «вменяемых</a:t>
            </a:r>
            <a:r>
              <a:rPr lang="ru-RU" sz="3000" dirty="0" smtClean="0"/>
              <a:t>» взрослых</a:t>
            </a:r>
            <a:endParaRPr lang="en-US" sz="3000" dirty="0" smtClean="0">
              <a:latin typeface="Arial" charset="0"/>
            </a:endParaRPr>
          </a:p>
          <a:p>
            <a:pPr eaLnBrk="1" hangingPunct="1"/>
            <a:r>
              <a:rPr lang="ru-RU" sz="3000" dirty="0" smtClean="0"/>
              <a:t>Превращение платформы </a:t>
            </a:r>
            <a:r>
              <a:rPr lang="en-US" sz="3000" dirty="0" smtClean="0"/>
              <a:t>LLL </a:t>
            </a:r>
            <a:r>
              <a:rPr lang="ru-RU" sz="3000" dirty="0" smtClean="0"/>
              <a:t>в механизм </a:t>
            </a:r>
            <a:r>
              <a:rPr lang="ru-RU" sz="3000" b="1" dirty="0" smtClean="0">
                <a:solidFill>
                  <a:srgbClr val="FF0000"/>
                </a:solidFill>
              </a:rPr>
              <a:t>инновационного</a:t>
            </a:r>
            <a:r>
              <a:rPr lang="ru-RU" sz="3000" dirty="0" smtClean="0"/>
              <a:t> развития цивилизационной инфраструктуры </a:t>
            </a:r>
          </a:p>
          <a:p>
            <a:pPr eaLnBrk="1" hangingPunct="1"/>
            <a:r>
              <a:rPr lang="ru-RU" sz="3000" dirty="0" smtClean="0"/>
              <a:t>Трансформация социальных позиций </a:t>
            </a:r>
            <a:r>
              <a:rPr lang="ru-RU" sz="3000" b="1" dirty="0" smtClean="0">
                <a:solidFill>
                  <a:srgbClr val="FF0000"/>
                </a:solidFill>
              </a:rPr>
              <a:t>педагога </a:t>
            </a:r>
            <a:r>
              <a:rPr lang="ru-RU" sz="3000" b="1" dirty="0" smtClean="0">
                <a:solidFill>
                  <a:srgbClr val="FF0000"/>
                </a:solidFill>
              </a:rPr>
              <a:t>и священника</a:t>
            </a:r>
            <a:r>
              <a:rPr lang="ru-RU" sz="3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r>
              <a:rPr lang="ru-RU" sz="6000" b="1" dirty="0" smtClean="0"/>
              <a:t>Часть </a:t>
            </a:r>
            <a:r>
              <a:rPr lang="en-US" sz="6000" b="1" dirty="0" smtClean="0"/>
              <a:t>II.</a:t>
            </a:r>
            <a:r>
              <a:rPr lang="ru-RU" sz="6000" b="1" dirty="0" smtClean="0"/>
              <a:t/>
            </a:r>
            <a:br>
              <a:rPr lang="ru-RU" sz="6000" b="1" dirty="0" smtClean="0"/>
            </a:br>
            <a:r>
              <a:rPr lang="en-US" sz="6000" b="1" dirty="0" smtClean="0"/>
              <a:t> </a:t>
            </a:r>
            <a:r>
              <a:rPr lang="ru-RU" sz="5800" b="1" dirty="0" smtClean="0"/>
              <a:t>Какое «образование себя»</a:t>
            </a:r>
            <a:br>
              <a:rPr lang="ru-RU" sz="5800" b="1" dirty="0" smtClean="0"/>
            </a:br>
            <a:r>
              <a:rPr lang="ru-RU" sz="5800" b="1" dirty="0" smtClean="0"/>
              <a:t>будет востребовано</a:t>
            </a:r>
            <a:br>
              <a:rPr lang="ru-RU" sz="5800" b="1" dirty="0" smtClean="0"/>
            </a:br>
            <a:r>
              <a:rPr lang="ru-RU" sz="5800" b="1" dirty="0" smtClean="0"/>
              <a:t>к середине века?</a:t>
            </a:r>
            <a:endParaRPr lang="ru-RU" sz="58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3"/>
          <p:cNvSpPr>
            <a:spLocks noGrp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ЦЕЛИ СИСТЕМЫ ОБРАЗОВАНИЯ: </a:t>
            </a:r>
            <a:br>
              <a:rPr lang="ru-RU" sz="2400" b="1" dirty="0" smtClean="0"/>
            </a:br>
            <a:r>
              <a:rPr lang="ru-RU" sz="2400" b="1" dirty="0" smtClean="0"/>
              <a:t>ТАК ЛИ ВСЕ ОЧЕВИДНО?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468313" y="1817688"/>
            <a:ext cx="0" cy="9366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684213" y="1196975"/>
            <a:ext cx="8135937" cy="190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 dirty="0">
                <a:latin typeface="Calibri" pitchFamily="34" charset="0"/>
              </a:rPr>
              <a:t>Основная задача системы образования сейчас: формирование </a:t>
            </a:r>
            <a:r>
              <a:rPr lang="ru-RU" sz="1700" b="1" dirty="0">
                <a:solidFill>
                  <a:srgbClr val="FF0000"/>
                </a:solidFill>
                <a:latin typeface="Calibri" pitchFamily="34" charset="0"/>
              </a:rPr>
              <a:t>«социально взрослых»</a:t>
            </a:r>
            <a:r>
              <a:rPr lang="ru-RU" sz="1700" dirty="0">
                <a:latin typeface="Calibri" pitchFamily="34" charset="0"/>
              </a:rPr>
              <a:t> (= социально адаптированных) людей, способных быть лояльными гражданами и продуктивными работниками в социальной машине.</a:t>
            </a:r>
          </a:p>
          <a:p>
            <a:r>
              <a:rPr lang="ru-RU" sz="1700" b="1" dirty="0">
                <a:solidFill>
                  <a:srgbClr val="FF0000"/>
                </a:solidFill>
                <a:latin typeface="Calibri" pitchFamily="34" charset="0"/>
              </a:rPr>
              <a:t>Внутренний возраст «социально взрослого» – возраст пубертации: 12-13 лет</a:t>
            </a:r>
            <a:r>
              <a:rPr lang="ru-RU" sz="1700" dirty="0">
                <a:solidFill>
                  <a:srgbClr val="FF0000"/>
                </a:solidFill>
                <a:latin typeface="Calibri" pitchFamily="34" charset="0"/>
              </a:rPr>
              <a:t>. </a:t>
            </a:r>
            <a:r>
              <a:rPr lang="ru-RU" sz="1700" dirty="0">
                <a:latin typeface="Calibri" pitchFamily="34" charset="0"/>
              </a:rPr>
              <a:t/>
            </a:r>
            <a:br>
              <a:rPr lang="ru-RU" sz="1700" dirty="0">
                <a:latin typeface="Calibri" pitchFamily="34" charset="0"/>
              </a:rPr>
            </a:br>
            <a:r>
              <a:rPr lang="ru-RU" sz="1700" dirty="0">
                <a:latin typeface="Calibri" pitchFamily="34" charset="0"/>
              </a:rPr>
              <a:t>Развитие систем образования живет в этой парадигме: модель обучения на протяжении всей жизни (</a:t>
            </a:r>
            <a:r>
              <a:rPr lang="en-US" sz="1700" dirty="0">
                <a:latin typeface="Calibri" pitchFamily="34" charset="0"/>
              </a:rPr>
              <a:t>life-long learning, LLL) </a:t>
            </a:r>
            <a:r>
              <a:rPr lang="ru-RU" sz="1700" dirty="0">
                <a:latin typeface="Calibri" pitchFamily="34" charset="0"/>
              </a:rPr>
              <a:t>сейчас – </a:t>
            </a:r>
            <a:r>
              <a:rPr lang="ru-RU" sz="1700" b="1" dirty="0">
                <a:solidFill>
                  <a:srgbClr val="FF0000"/>
                </a:solidFill>
                <a:latin typeface="Calibri" pitchFamily="34" charset="0"/>
              </a:rPr>
              <a:t>поддерживать социальную адаптивность в актуальном состоянии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84213" y="3429000"/>
            <a:ext cx="813593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>
                <a:latin typeface="Calibri" pitchFamily="34" charset="0"/>
              </a:rPr>
              <a:t>Развитие человека не заканчивается с получением им статуса «взрослого» (в т.ч. формальное достижение </a:t>
            </a:r>
            <a:r>
              <a:rPr lang="en-US" sz="1700">
                <a:latin typeface="Calibri" pitchFamily="34" charset="0"/>
              </a:rPr>
              <a:t>drinking age &amp; age of consent). </a:t>
            </a:r>
            <a:r>
              <a:rPr lang="ru-RU" sz="1700">
                <a:latin typeface="Calibri" pitchFamily="34" charset="0"/>
              </a:rPr>
              <a:t>«Внешне взрослый» человек должен превратиться во «</a:t>
            </a:r>
            <a:r>
              <a:rPr lang="ru-RU" sz="1700" b="1">
                <a:solidFill>
                  <a:srgbClr val="FF0000"/>
                </a:solidFill>
                <a:latin typeface="Calibri" pitchFamily="34" charset="0"/>
              </a:rPr>
              <a:t>внутренне взрослого</a:t>
            </a:r>
            <a:r>
              <a:rPr lang="ru-RU" sz="1700">
                <a:latin typeface="Calibri" pitchFamily="34" charset="0"/>
              </a:rPr>
              <a:t>» - понимающего свой потенциал и свою ответственность перед миром, и способного осознанно действовать, исходя из этого понимания.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468313" y="3644900"/>
            <a:ext cx="0" cy="9350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68313" y="5300663"/>
            <a:ext cx="0" cy="93662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684213" y="5013325"/>
            <a:ext cx="813593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700">
                <a:latin typeface="Calibri" pitchFamily="34" charset="0"/>
              </a:rPr>
              <a:t>Древние и современные практики духовности и саморазвития указывают на то, что </a:t>
            </a:r>
            <a:r>
              <a:rPr lang="ru-RU" sz="1700" b="1">
                <a:solidFill>
                  <a:srgbClr val="FF0000"/>
                </a:solidFill>
                <a:latin typeface="Calibri" pitchFamily="34" charset="0"/>
              </a:rPr>
              <a:t>«внутренняя взрослость» является необходимым, но недостаточным состоянием </a:t>
            </a:r>
            <a:r>
              <a:rPr lang="ru-RU" sz="1700">
                <a:latin typeface="Calibri" pitchFamily="34" charset="0"/>
              </a:rPr>
              <a:t>– что кульминацией человеческого развития является достижение устойчивого состояния сознания, называемого в разных традициях святостью, пробуждением, просветлением…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3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pPr algn="l" eaLnBrk="1" hangingPunct="1"/>
            <a:r>
              <a:rPr lang="ru-RU" sz="2400" b="1" dirty="0" smtClean="0"/>
              <a:t>ЭТАПЫ СТАНОВЛЕНИЯ ИНДИВИДА </a:t>
            </a:r>
            <a:br>
              <a:rPr lang="ru-RU" sz="2400" b="1" dirty="0" smtClean="0"/>
            </a:br>
            <a:r>
              <a:rPr lang="ru-RU" sz="2400" b="1" dirty="0" smtClean="0"/>
              <a:t>В ПОЛНОМ ЦИКЛЕ ПРЕДЕЛЬНОЙ АНТРОПОПРАКТИКИ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1835150" y="2482850"/>
            <a:ext cx="0" cy="36734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1476375" y="5940425"/>
            <a:ext cx="691197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763713" y="5003800"/>
            <a:ext cx="2303462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779838" y="4787900"/>
            <a:ext cx="0" cy="133191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795963" y="3635375"/>
            <a:ext cx="0" cy="248443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835150" y="5148263"/>
            <a:ext cx="1728788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779838" y="4140200"/>
            <a:ext cx="1728787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763713" y="3995738"/>
            <a:ext cx="424815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740650" y="2482850"/>
            <a:ext cx="0" cy="363696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5795963" y="3132138"/>
            <a:ext cx="1728787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63713" y="2916238"/>
            <a:ext cx="6192837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TextBox 30"/>
          <p:cNvSpPr txBox="1">
            <a:spLocks noChangeArrowheads="1"/>
          </p:cNvSpPr>
          <p:nvPr/>
        </p:nvSpPr>
        <p:spPr bwMode="auto">
          <a:xfrm>
            <a:off x="395288" y="4716463"/>
            <a:ext cx="12620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Социально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взрослый</a:t>
            </a:r>
          </a:p>
        </p:txBody>
      </p:sp>
      <p:sp>
        <p:nvSpPr>
          <p:cNvPr id="19470" name="TextBox 31"/>
          <p:cNvSpPr txBox="1">
            <a:spLocks noChangeArrowheads="1"/>
          </p:cNvSpPr>
          <p:nvPr/>
        </p:nvSpPr>
        <p:spPr bwMode="auto">
          <a:xfrm>
            <a:off x="395288" y="3635375"/>
            <a:ext cx="134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«Внутренне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взрослый»</a:t>
            </a:r>
          </a:p>
        </p:txBody>
      </p:sp>
      <p:sp>
        <p:nvSpPr>
          <p:cNvPr id="19471" name="TextBox 32"/>
          <p:cNvSpPr txBox="1">
            <a:spLocks noChangeArrowheads="1"/>
          </p:cNvSpPr>
          <p:nvPr/>
        </p:nvSpPr>
        <p:spPr bwMode="auto">
          <a:xfrm>
            <a:off x="395288" y="2420938"/>
            <a:ext cx="11303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Просвет-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ленный </a:t>
            </a:r>
            <a:br>
              <a:rPr lang="ru-RU">
                <a:latin typeface="Calibri" pitchFamily="34" charset="0"/>
              </a:rPr>
            </a:br>
            <a:r>
              <a:rPr lang="ru-RU">
                <a:latin typeface="Calibri" pitchFamily="34" charset="0"/>
              </a:rPr>
              <a:t>взрослый</a:t>
            </a:r>
          </a:p>
        </p:txBody>
      </p:sp>
      <p:sp>
        <p:nvSpPr>
          <p:cNvPr id="19472" name="TextBox 33"/>
          <p:cNvSpPr txBox="1">
            <a:spLocks noChangeArrowheads="1"/>
          </p:cNvSpPr>
          <p:nvPr/>
        </p:nvSpPr>
        <p:spPr bwMode="auto">
          <a:xfrm>
            <a:off x="1677988" y="6146800"/>
            <a:ext cx="3016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0</a:t>
            </a:r>
          </a:p>
        </p:txBody>
      </p:sp>
      <p:sp>
        <p:nvSpPr>
          <p:cNvPr id="19473" name="TextBox 34"/>
          <p:cNvSpPr txBox="1">
            <a:spLocks noChangeArrowheads="1"/>
          </p:cNvSpPr>
          <p:nvPr/>
        </p:nvSpPr>
        <p:spPr bwMode="auto">
          <a:xfrm>
            <a:off x="3419475" y="6156325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20-25</a:t>
            </a:r>
          </a:p>
        </p:txBody>
      </p:sp>
      <p:sp>
        <p:nvSpPr>
          <p:cNvPr id="19474" name="TextBox 35"/>
          <p:cNvSpPr txBox="1">
            <a:spLocks noChangeArrowheads="1"/>
          </p:cNvSpPr>
          <p:nvPr/>
        </p:nvSpPr>
        <p:spPr bwMode="auto">
          <a:xfrm>
            <a:off x="5435600" y="6146800"/>
            <a:ext cx="723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40-50</a:t>
            </a:r>
          </a:p>
        </p:txBody>
      </p:sp>
      <p:sp>
        <p:nvSpPr>
          <p:cNvPr id="19475" name="TextBox 36"/>
          <p:cNvSpPr txBox="1">
            <a:spLocks noChangeArrowheads="1"/>
          </p:cNvSpPr>
          <p:nvPr/>
        </p:nvSpPr>
        <p:spPr bwMode="auto">
          <a:xfrm>
            <a:off x="7377113" y="6156325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60-70</a:t>
            </a:r>
          </a:p>
        </p:txBody>
      </p:sp>
      <p:sp>
        <p:nvSpPr>
          <p:cNvPr id="19476" name="TextBox 37"/>
          <p:cNvSpPr txBox="1">
            <a:spLocks noChangeArrowheads="1"/>
          </p:cNvSpPr>
          <p:nvPr/>
        </p:nvSpPr>
        <p:spPr bwMode="auto">
          <a:xfrm>
            <a:off x="1028700" y="1484313"/>
            <a:ext cx="67119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Calibri" pitchFamily="34" charset="0"/>
              </a:rPr>
              <a:t>Если мы рассмотрим эти этапы в полном цикле развития, мы увидим определенную стадийность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8519</TotalTime>
  <Words>1903</Words>
  <Application>Microsoft Office PowerPoint</Application>
  <PresentationFormat>Экран (4:3)</PresentationFormat>
  <Paragraphs>247</Paragraphs>
  <Slides>25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 Посвящается  Нине Семёновне Беловой,  моей учительнице математики (1-ая физ.-мат. школа, г. Рига, 1963-64 гг.)</vt:lpstr>
      <vt:lpstr>Жизнь как предельная антропопрактика: достигаем ли мы          её пределов? </vt:lpstr>
      <vt:lpstr>Часть I.  Предлагаемые обстоятельства эпохи </vt:lpstr>
      <vt:lpstr>К осмыслению современных социотехнических трансформаций: </vt:lpstr>
      <vt:lpstr>Черты эпохи  «префигуративного радикализма»: </vt:lpstr>
      <vt:lpstr> Трансформация базовых институтов     трансляции в начале «перехода Турчина»</vt:lpstr>
      <vt:lpstr>Часть II.  Какое «образование себя» будет востребовано к середине века?</vt:lpstr>
      <vt:lpstr>ЦЕЛИ СИСТЕМЫ ОБРАЗОВАНИЯ:  ТАК ЛИ ВСЕ ОЧЕВИДНО?</vt:lpstr>
      <vt:lpstr>ЭТАПЫ СТАНОВЛЕНИЯ ИНДИВИДА  В ПОЛНОМ ЦИКЛЕ ПРЕДЕЛЬНОЙ АНТРОПОПРАКТИКИ</vt:lpstr>
      <vt:lpstr>«САМОЗАРОЖДЕНИЕ» ИЛИ ОБРАЗОВАНИЕ?</vt:lpstr>
      <vt:lpstr>Антропагогика :  теоретические основания</vt:lpstr>
      <vt:lpstr>СТАДИЙНОСТЬ LLL В ДРЕВНИХ ДУХОВНЫХ ТРАДИЦИЯХ: ВЕДИЧЕСКАЯ МОДЕЛЬ</vt:lpstr>
      <vt:lpstr>СТАДИЙНОСТЬ LLL В ДРЕВНИХ ДУХОВНЫХ ТРАДИЦИЯХ: ИУДЕЙСКАЯ МОДЕЛЬ</vt:lpstr>
      <vt:lpstr>СТАДИЙНОСТЬ LLL В ДРЕВНИХ ДУХОВНЫХ ТРАДИЦИЯХ: МОДЕЛЬ ИСИХАЗМА («Лествица», преп. отец Иоанн, 7 в.н.э.)</vt:lpstr>
      <vt:lpstr>СТАДИЙНОСТЬ LLL В ОБРАЗОВАТЕЛЬНЫХ ТРАДИЦИЯХ: модель Я. А. Коменского («Пансхолия», 1660-ые г.)</vt:lpstr>
      <vt:lpstr>СТАДИЙНОСТЬ LLL В КЛАССИЧЕСКОЙ ПСИХОЛОГИИ:  девять возрастных укладов жизни по Э. Эриксону</vt:lpstr>
      <vt:lpstr>СТАДИЙНОСТЬ LLL В КЛАССИЧЕСКОЙ ПСИХОЛОГИИ:  девять возрастных укладов жизни по Э. Эриксону</vt:lpstr>
      <vt:lpstr>НЕКОТОРЫЕ ПРЕДВАРИТЕЛЬНЫЕ КОНЦЕПЦИИ ЦЕЛОСТНОЙ СИСТЕМЫ ОБРАЗОВАНИЯ (КАК ЭТО ОБСУЖДАЕТСЯ СЕЙЧАС)</vt:lpstr>
      <vt:lpstr>ПЕРЕОСМЫСЛЕНИЕ СОДЕРЖАНИЯ ОБРАЗОВАНИЯ (CURRICULUM) В ПОЛНОМ ЦИКЛЕ РАЗВИТИЯ</vt:lpstr>
      <vt:lpstr> «...здоровые дети не будут бояться жизни,  если окружающие их старики достаточно мудры,  чтобы не бояться смерти...» (Э. Эриксон)</vt:lpstr>
      <vt:lpstr>ПЕРЕОСМЫСЛЕНИЕ СОДЕРЖАНИЯ ОБРАЗОВАНИЯ:  ПРАКТИКИ, ИНСТРУМЕНТЫ И СРЕДЫ РЕАЛИЗАЦИИ САМОСТИ</vt:lpstr>
      <vt:lpstr>ПРЕДВАРИТЕЛЬНЫЕ ВЫВОДЫ</vt:lpstr>
      <vt:lpstr>ПРЕДВАРИТЕЛЬНЫЕ ВЫВОДЫ (2)</vt:lpstr>
      <vt:lpstr>Задачи Лаборатории  внутренней работы (с 1994 г.)</vt:lpstr>
      <vt:lpstr>Спасибо  за понимание!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</dc:creator>
  <cp:lastModifiedBy>Анатолий</cp:lastModifiedBy>
  <cp:revision>249</cp:revision>
  <dcterms:created xsi:type="dcterms:W3CDTF">2014-01-01T07:20:24Z</dcterms:created>
  <dcterms:modified xsi:type="dcterms:W3CDTF">2014-04-27T14:57:55Z</dcterms:modified>
</cp:coreProperties>
</file>