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70" r:id="rId4"/>
    <p:sldId id="302" r:id="rId5"/>
    <p:sldId id="308" r:id="rId6"/>
    <p:sldId id="309" r:id="rId7"/>
    <p:sldId id="310" r:id="rId8"/>
    <p:sldId id="318" r:id="rId9"/>
    <p:sldId id="311" r:id="rId10"/>
    <p:sldId id="313" r:id="rId11"/>
    <p:sldId id="312" r:id="rId12"/>
    <p:sldId id="304" r:id="rId13"/>
    <p:sldId id="314" r:id="rId14"/>
    <p:sldId id="315" r:id="rId15"/>
    <p:sldId id="324" r:id="rId16"/>
    <p:sldId id="316" r:id="rId17"/>
    <p:sldId id="306" r:id="rId18"/>
    <p:sldId id="273" r:id="rId19"/>
    <p:sldId id="329" r:id="rId20"/>
    <p:sldId id="330" r:id="rId21"/>
    <p:sldId id="328" r:id="rId22"/>
    <p:sldId id="326" r:id="rId23"/>
    <p:sldId id="327" r:id="rId24"/>
    <p:sldId id="325" r:id="rId25"/>
    <p:sldId id="274" r:id="rId26"/>
    <p:sldId id="288" r:id="rId27"/>
    <p:sldId id="320" r:id="rId28"/>
    <p:sldId id="319" r:id="rId29"/>
    <p:sldId id="277" r:id="rId30"/>
    <p:sldId id="321" r:id="rId31"/>
    <p:sldId id="322" r:id="rId32"/>
    <p:sldId id="32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200F-10FA-4698-868E-D442052B09C3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D138-BFC1-4EE0-8714-D046FD549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73373"/>
            <a:ext cx="8424936" cy="204365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3700" b="1" spc="100" dirty="0" smtClean="0">
                <a:solidFill>
                  <a:srgbClr val="C00000"/>
                </a:solidFill>
              </a:rPr>
              <a:t>ВЫБОР КАК МЕТА-КОМПЕТЕНТНОСТЬ </a:t>
            </a:r>
            <a:br>
              <a:rPr lang="ru-RU" sz="3700" b="1" spc="100" dirty="0" smtClean="0">
                <a:solidFill>
                  <a:srgbClr val="C00000"/>
                </a:solidFill>
              </a:rPr>
            </a:br>
            <a:r>
              <a:rPr lang="ru-RU" sz="3700" b="1" spc="100" dirty="0" smtClean="0">
                <a:solidFill>
                  <a:srgbClr val="C00000"/>
                </a:solidFill>
              </a:rPr>
              <a:t>и  ИГРОПРАКТИКА КАК </a:t>
            </a:r>
            <a:br>
              <a:rPr lang="ru-RU" sz="3700" b="1" spc="100" dirty="0" smtClean="0">
                <a:solidFill>
                  <a:srgbClr val="C00000"/>
                </a:solidFill>
              </a:rPr>
            </a:br>
            <a:r>
              <a:rPr lang="ru-RU" sz="3700" b="1" spc="100" dirty="0" smtClean="0">
                <a:solidFill>
                  <a:srgbClr val="C00000"/>
                </a:solidFill>
              </a:rPr>
              <a:t>ИНСТРУМЕНТ ЕЕ ТРАНСЛЯЦИИ</a:t>
            </a:r>
            <a:endParaRPr lang="ru-RU" sz="3700" b="1" spc="1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208912" cy="21602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300" dirty="0" smtClean="0">
                <a:solidFill>
                  <a:srgbClr val="002060"/>
                </a:solidFill>
              </a:rPr>
              <a:t>Андрей Стёганцев</a:t>
            </a:r>
          </a:p>
          <a:p>
            <a:pPr>
              <a:spcBef>
                <a:spcPts val="0"/>
              </a:spcBef>
            </a:pP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spcBef>
                <a:spcPts val="1800"/>
              </a:spcBef>
            </a:pPr>
            <a:r>
              <a:rPr lang="ru-RU" sz="2200" i="1" dirty="0" smtClean="0">
                <a:solidFill>
                  <a:schemeClr val="accent4">
                    <a:lumMod val="75000"/>
                  </a:schemeClr>
                </a:solidFill>
              </a:rPr>
              <a:t>«Игра – это школа выбора!»</a:t>
            </a:r>
            <a:endParaRPr lang="ru-RU" sz="22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024" y="6064840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2014. Москва.  Всероссийская научно-практическая конференция </a:t>
            </a:r>
            <a:b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Компетентностные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практики образования  и новое поколение институтов трансляции»</a:t>
            </a:r>
          </a:p>
          <a:p>
            <a:pPr algn="ctr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Рисунок 6" descr="АИ_логотип.pn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395536" y="363348"/>
            <a:ext cx="2621582" cy="83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Структура </a:t>
            </a:r>
            <a:br>
              <a:rPr lang="ru-RU" b="1" dirty="0" smtClean="0"/>
            </a:br>
            <a:r>
              <a:rPr lang="ru-RU" b="1" dirty="0" err="1" smtClean="0"/>
              <a:t>компетентностного</a:t>
            </a:r>
            <a:r>
              <a:rPr lang="ru-RU" b="1" dirty="0" smtClean="0"/>
              <a:t> подхода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1264196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195736" y="1628800"/>
            <a:ext cx="525658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Предмет, цели, условия деятельности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2564904"/>
            <a:ext cx="525658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Технология деятельности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3501008"/>
            <a:ext cx="525658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Профиль компетентности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437112"/>
            <a:ext cx="381642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Дефицит компетентности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4437112"/>
            <a:ext cx="352839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Имеющиеся ресурсы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23728" y="5517232"/>
            <a:ext cx="52565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Образовательная программа</a:t>
            </a:r>
            <a:endParaRPr lang="ru-RU" sz="2400" b="1" dirty="0"/>
          </a:p>
        </p:txBody>
      </p:sp>
      <p:cxnSp>
        <p:nvCxnSpPr>
          <p:cNvPr id="16" name="Прямая со стрелкой 15"/>
          <p:cNvCxnSpPr>
            <a:stCxn id="6" idx="2"/>
            <a:endCxn id="10" idx="0"/>
          </p:cNvCxnSpPr>
          <p:nvPr/>
        </p:nvCxnSpPr>
        <p:spPr>
          <a:xfrm>
            <a:off x="4824028" y="2204864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2"/>
            <a:endCxn id="11" idx="0"/>
          </p:cNvCxnSpPr>
          <p:nvPr/>
        </p:nvCxnSpPr>
        <p:spPr>
          <a:xfrm>
            <a:off x="4824028" y="314096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2"/>
            <a:endCxn id="12" idx="0"/>
          </p:cNvCxnSpPr>
          <p:nvPr/>
        </p:nvCxnSpPr>
        <p:spPr>
          <a:xfrm flipH="1">
            <a:off x="2591780" y="4005064"/>
            <a:ext cx="2232248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1" idx="2"/>
            <a:endCxn id="13" idx="0"/>
          </p:cNvCxnSpPr>
          <p:nvPr/>
        </p:nvCxnSpPr>
        <p:spPr>
          <a:xfrm>
            <a:off x="4824028" y="4005064"/>
            <a:ext cx="1872208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2" idx="2"/>
            <a:endCxn id="14" idx="0"/>
          </p:cNvCxnSpPr>
          <p:nvPr/>
        </p:nvCxnSpPr>
        <p:spPr>
          <a:xfrm>
            <a:off x="2591780" y="5085184"/>
            <a:ext cx="216024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2"/>
            <a:endCxn id="14" idx="0"/>
          </p:cNvCxnSpPr>
          <p:nvPr/>
        </p:nvCxnSpPr>
        <p:spPr>
          <a:xfrm flipH="1">
            <a:off x="4752020" y="5085184"/>
            <a:ext cx="1944216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70182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Метакомпетентности и метакомпетенции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9"/>
            <a:ext cx="8532440" cy="410445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2700" b="1" dirty="0" smtClean="0">
                <a:solidFill>
                  <a:srgbClr val="C00000"/>
                </a:solidFill>
              </a:rPr>
              <a:t>Мета-компетенция</a:t>
            </a:r>
            <a:r>
              <a:rPr lang="ru-RU" sz="2700" dirty="0" smtClean="0">
                <a:solidFill>
                  <a:srgbClr val="C00000"/>
                </a:solidFill>
              </a:rPr>
              <a:t> – это компетенция, входящая в структуру компетентности большинства деятельностей субъекта.</a:t>
            </a:r>
          </a:p>
          <a:p>
            <a:pPr marL="0" indent="0">
              <a:buNone/>
            </a:pPr>
            <a:r>
              <a:rPr lang="ru-RU" sz="2700" b="1" dirty="0" smtClean="0">
                <a:solidFill>
                  <a:srgbClr val="C00000"/>
                </a:solidFill>
              </a:rPr>
              <a:t>Мета-компетентность</a:t>
            </a:r>
            <a:r>
              <a:rPr lang="ru-RU" sz="2700" dirty="0" smtClean="0">
                <a:solidFill>
                  <a:srgbClr val="C00000"/>
                </a:solidFill>
              </a:rPr>
              <a:t> – это компетентность в ведущей деятельности субъекта; наличие </a:t>
            </a:r>
            <a:r>
              <a:rPr lang="ru-RU" sz="2700" dirty="0" err="1" smtClean="0">
                <a:solidFill>
                  <a:srgbClr val="C00000"/>
                </a:solidFill>
              </a:rPr>
              <a:t>мета-компетентности</a:t>
            </a:r>
            <a:r>
              <a:rPr lang="ru-RU" sz="2700" dirty="0" smtClean="0">
                <a:solidFill>
                  <a:srgbClr val="C00000"/>
                </a:solidFill>
              </a:rPr>
              <a:t> снимает или снижает требования к прочим компетентностям.</a:t>
            </a:r>
          </a:p>
          <a:p>
            <a:pPr marL="0" indent="0">
              <a:buNone/>
            </a:pPr>
            <a:r>
              <a:rPr lang="ru-RU" sz="2700" b="1" dirty="0" smtClean="0">
                <a:solidFill>
                  <a:srgbClr val="C00000"/>
                </a:solidFill>
              </a:rPr>
              <a:t>Развитие </a:t>
            </a:r>
            <a:r>
              <a:rPr lang="ru-RU" sz="2700" b="1" dirty="0" err="1" smtClean="0">
                <a:solidFill>
                  <a:srgbClr val="C00000"/>
                </a:solidFill>
              </a:rPr>
              <a:t>мета-компетенций</a:t>
            </a:r>
            <a:r>
              <a:rPr lang="ru-RU" sz="2700" b="1" dirty="0" smtClean="0">
                <a:solidFill>
                  <a:srgbClr val="C00000"/>
                </a:solidFill>
              </a:rPr>
              <a:t> и</a:t>
            </a:r>
            <a:r>
              <a:rPr lang="ru-RU" sz="2700" dirty="0" smtClean="0">
                <a:solidFill>
                  <a:srgbClr val="C00000"/>
                </a:solidFill>
              </a:rPr>
              <a:t> </a:t>
            </a:r>
            <a:r>
              <a:rPr lang="ru-RU" sz="2700" b="1" dirty="0" err="1" smtClean="0">
                <a:solidFill>
                  <a:srgbClr val="C00000"/>
                </a:solidFill>
              </a:rPr>
              <a:t>мета-компетентностей</a:t>
            </a:r>
            <a:r>
              <a:rPr lang="ru-RU" sz="2700" dirty="0" smtClean="0">
                <a:solidFill>
                  <a:srgbClr val="C00000"/>
                </a:solidFill>
              </a:rPr>
              <a:t> (вкупе с компетентностью «самообразование») позволяет преодолеть ограничения </a:t>
            </a:r>
            <a:r>
              <a:rPr lang="ru-RU" sz="2700" dirty="0" err="1" smtClean="0">
                <a:solidFill>
                  <a:srgbClr val="C00000"/>
                </a:solidFill>
              </a:rPr>
              <a:t>компетентностного</a:t>
            </a:r>
            <a:r>
              <a:rPr lang="ru-RU" sz="2700" dirty="0" smtClean="0">
                <a:solidFill>
                  <a:srgbClr val="C00000"/>
                </a:solidFill>
              </a:rPr>
              <a:t> подхода.</a:t>
            </a:r>
          </a:p>
          <a:p>
            <a:pPr marL="0" indent="0">
              <a:buNone/>
            </a:pPr>
            <a:endParaRPr lang="ru-RU" sz="2900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1264196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859216" cy="388843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ВЫБОР</a:t>
            </a:r>
          </a:p>
          <a:p>
            <a:pPr marL="987425" indent="0">
              <a:spcBef>
                <a:spcPts val="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77383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Понятие «выбор»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7"/>
            <a:ext cx="8280920" cy="4104455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Выбор </a:t>
            </a:r>
            <a:r>
              <a:rPr lang="ru-RU" sz="2900" dirty="0" smtClean="0">
                <a:solidFill>
                  <a:srgbClr val="C00000"/>
                </a:solidFill>
              </a:rPr>
              <a:t>– это определение мира.</a:t>
            </a:r>
            <a:r>
              <a:rPr lang="ru-RU" sz="29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Выбор</a:t>
            </a:r>
            <a:r>
              <a:rPr lang="ru-RU" sz="2900" dirty="0" smtClean="0">
                <a:solidFill>
                  <a:srgbClr val="C00000"/>
                </a:solidFill>
              </a:rPr>
              <a:t> – это осознанное, свободное, гармоничное, ответственное самоопределение (самоограничение) субъекта.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Выбор</a:t>
            </a:r>
            <a:r>
              <a:rPr lang="ru-RU" sz="2900" dirty="0" smtClean="0">
                <a:solidFill>
                  <a:srgbClr val="C00000"/>
                </a:solidFill>
              </a:rPr>
              <a:t> – это осознанное описание ситуации, свободное формирование списка вариантов, определение наиболее гармоничного варианта, его ответственная реализация.</a:t>
            </a:r>
          </a:p>
          <a:p>
            <a:pPr marL="0" indent="0">
              <a:buNone/>
            </a:pPr>
            <a:endParaRPr lang="ru-RU" sz="3000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908720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77383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Алгоритм и характеристики выбора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908720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s://docs.google.com/drawings/d/sXglEf1h3hz6Aetih2H7K3g/image?w=706&amp;h=266&amp;rev=1&amp;ac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00808"/>
            <a:ext cx="7128792" cy="3384376"/>
          </a:xfrm>
          <a:prstGeom prst="rect">
            <a:avLst/>
          </a:prstGeom>
          <a:noFill/>
        </p:spPr>
      </p:pic>
      <p:pic>
        <p:nvPicPr>
          <p:cNvPr id="8" name="Picture 2" descr="https://docs.google.com/drawings/d/sXglEf1h3hz6Aetih2H7K3g/image?w=706&amp;h=266&amp;rev=1&amp;ac=1"/>
          <p:cNvPicPr>
            <a:picLocks noChangeAspect="1" noChangeArrowheads="1"/>
          </p:cNvPicPr>
          <p:nvPr/>
        </p:nvPicPr>
        <p:blipFill>
          <a:blip r:embed="rId2" cstate="print"/>
          <a:srcRect r="62740"/>
          <a:stretch>
            <a:fillRect/>
          </a:stretch>
        </p:blipFill>
        <p:spPr bwMode="auto">
          <a:xfrm>
            <a:off x="7308304" y="1484784"/>
            <a:ext cx="216024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Структура компетентности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764704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6"/>
          <p:cNvGrpSpPr>
            <a:grpSpLocks noChangeAspect="1"/>
          </p:cNvGrpSpPr>
          <p:nvPr/>
        </p:nvGrpSpPr>
        <p:grpSpPr bwMode="auto">
          <a:xfrm>
            <a:off x="712374" y="1340768"/>
            <a:ext cx="8396130" cy="5112000"/>
            <a:chOff x="1911" y="1245"/>
            <a:chExt cx="8447" cy="4858"/>
          </a:xfrm>
        </p:grpSpPr>
        <p:sp>
          <p:nvSpPr>
            <p:cNvPr id="21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911" y="1245"/>
              <a:ext cx="8447" cy="485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5938" y="1271"/>
              <a:ext cx="1" cy="366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rot="21060000">
              <a:off x="4196" y="1930"/>
              <a:ext cx="3441" cy="24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rot="540000" flipH="1">
              <a:off x="4328" y="1904"/>
              <a:ext cx="3231" cy="255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67544" y="4077072"/>
            <a:ext cx="2336839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Теоретические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(«Почему?»)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11560" y="1857364"/>
            <a:ext cx="2192823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Способности и свойства (параметры действий)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893963" y="980728"/>
            <a:ext cx="369426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Опыт (связность действий)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6386381" y="1785356"/>
            <a:ext cx="2146059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навыки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(структура действий)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264488" y="4149080"/>
            <a:ext cx="2700000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Установки /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отношения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(«Зачем?»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30267" y="5252967"/>
            <a:ext cx="3694261" cy="76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Практические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нания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 алгоритмы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(«Что и как?»)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88208" y="1700808"/>
            <a:ext cx="3456000" cy="3276000"/>
          </a:xfrm>
          <a:prstGeom prst="ellipse">
            <a:avLst/>
          </a:prstGeom>
          <a:solidFill>
            <a:srgbClr val="666699">
              <a:alpha val="66000"/>
            </a:srgbClr>
          </a:solidFill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Структура компетентности «выбор»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496944" cy="4104455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Теоретические знания: </a:t>
            </a:r>
            <a:r>
              <a:rPr lang="ru-RU" sz="2600" dirty="0" smtClean="0">
                <a:solidFill>
                  <a:srgbClr val="C00000"/>
                </a:solidFill>
              </a:rPr>
              <a:t>теория и онтология выбора, ...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Практические знания:  </a:t>
            </a:r>
            <a:r>
              <a:rPr lang="ru-RU" sz="2600" dirty="0" smtClean="0">
                <a:solidFill>
                  <a:srgbClr val="C00000"/>
                </a:solidFill>
              </a:rPr>
              <a:t>алгоритм «Турбина выбора», ...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Установки (ценности):</a:t>
            </a:r>
            <a:r>
              <a:rPr lang="ru-RU" sz="2600" dirty="0" smtClean="0">
                <a:solidFill>
                  <a:srgbClr val="C00000"/>
                </a:solidFill>
              </a:rPr>
              <a:t> «Осознание», «Свобода», «Гармония», «Ответствие», …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Навыки: </a:t>
            </a:r>
            <a:r>
              <a:rPr lang="ru-RU" sz="2600" dirty="0" smtClean="0">
                <a:solidFill>
                  <a:srgbClr val="C00000"/>
                </a:solidFill>
              </a:rPr>
              <a:t>описание ситуации, формирование списка вариантов, определение наиболее гармоничного варианта, удержание образа выбранного варианта при его реализации, оценка соответствия своих действий своему выбору, ...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Способности: </a:t>
            </a:r>
            <a:r>
              <a:rPr lang="ru-RU" sz="2600" dirty="0" smtClean="0">
                <a:solidFill>
                  <a:srgbClr val="C00000"/>
                </a:solidFill>
              </a:rPr>
              <a:t>осознанность, свободность,  гармоничность, ответственность, …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Опыт: </a:t>
            </a:r>
            <a:r>
              <a:rPr lang="ru-RU" sz="2600" dirty="0" smtClean="0">
                <a:solidFill>
                  <a:srgbClr val="C00000"/>
                </a:solidFill>
              </a:rPr>
              <a:t>выбор, его реализация, оценка своих действий, ...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3000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764704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859216" cy="388843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ИГРА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и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ИГРОПРАКТИКА</a:t>
            </a:r>
          </a:p>
          <a:p>
            <a:pPr marL="987425" indent="0">
              <a:spcBef>
                <a:spcPts val="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Игровое движение сегодня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628801"/>
            <a:ext cx="8229600" cy="3600399"/>
          </a:xfrm>
        </p:spPr>
        <p:txBody>
          <a:bodyPr anchor="ctr">
            <a:noAutofit/>
          </a:bodyPr>
          <a:lstStyle/>
          <a:p>
            <a:pPr marL="0" indent="12700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i="1" dirty="0" smtClean="0">
                <a:solidFill>
                  <a:srgbClr val="C00000"/>
                </a:solidFill>
              </a:rPr>
              <a:t>Сегодня </a:t>
            </a:r>
            <a:r>
              <a:rPr lang="ru-RU" i="1" dirty="0" smtClean="0">
                <a:solidFill>
                  <a:srgbClr val="C00000"/>
                </a:solidFill>
              </a:rPr>
              <a:t>феномен игры претендует на доминирующее положение в </a:t>
            </a:r>
            <a:r>
              <a:rPr lang="ru-RU" i="1" dirty="0" err="1" smtClean="0">
                <a:solidFill>
                  <a:srgbClr val="C00000"/>
                </a:solidFill>
              </a:rPr>
              <a:t>социокультурном</a:t>
            </a:r>
            <a:r>
              <a:rPr lang="ru-RU" i="1" dirty="0" smtClean="0">
                <a:solidFill>
                  <a:srgbClr val="C00000"/>
                </a:solidFill>
              </a:rPr>
              <a:t> пространстве, где возникает и утверждается игровая парадигма, игровая культура становится ведущей культурной </a:t>
            </a:r>
            <a:r>
              <a:rPr lang="ru-RU" i="1" dirty="0" smtClean="0">
                <a:solidFill>
                  <a:srgbClr val="C00000"/>
                </a:solidFill>
              </a:rPr>
              <a:t>формой</a:t>
            </a:r>
            <a:r>
              <a:rPr lang="ru-RU" i="1" dirty="0" smtClean="0">
                <a:solidFill>
                  <a:srgbClr val="C00000"/>
                </a:solidFill>
              </a:rPr>
              <a:t>.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0" indent="12700" algn="r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Баннов К.Ю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Игровое движение сегодня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844825"/>
            <a:ext cx="8229600" cy="3600399"/>
          </a:xfrm>
        </p:spPr>
        <p:txBody>
          <a:bodyPr anchor="ctr">
            <a:noAutofit/>
          </a:bodyPr>
          <a:lstStyle/>
          <a:p>
            <a:pPr marL="0" indent="12700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i="1" dirty="0" smtClean="0">
                <a:solidFill>
                  <a:srgbClr val="C00000"/>
                </a:solidFill>
              </a:rPr>
              <a:t>…Периферийное некогда для философии понятие Игра становится важнейшим ее современным инструментом, средством понимания </a:t>
            </a:r>
            <a:r>
              <a:rPr lang="ru-RU" i="1" dirty="0" smtClean="0">
                <a:solidFill>
                  <a:srgbClr val="C00000"/>
                </a:solidFill>
              </a:rPr>
              <a:t>фундаментальных </a:t>
            </a:r>
            <a:r>
              <a:rPr lang="ru-RU" i="1" dirty="0" smtClean="0">
                <a:solidFill>
                  <a:srgbClr val="C00000"/>
                </a:solidFill>
              </a:rPr>
              <a:t>отношений между людьми, между человеком и естественными и искусственными </a:t>
            </a:r>
            <a:r>
              <a:rPr lang="ru-RU" i="1" dirty="0" smtClean="0">
                <a:solidFill>
                  <a:srgbClr val="C00000"/>
                </a:solidFill>
              </a:rPr>
              <a:t>системами.</a:t>
            </a:r>
          </a:p>
          <a:p>
            <a:pPr marL="0" indent="12700" algn="r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Кемеров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 В.Е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8244408" cy="5328592"/>
          </a:xfrm>
        </p:spPr>
        <p:txBody>
          <a:bodyPr>
            <a:noAutofit/>
          </a:bodyPr>
          <a:lstStyle/>
          <a:p>
            <a:pPr marL="363538" indent="-363538">
              <a:lnSpc>
                <a:spcPct val="110000"/>
              </a:lnSpc>
              <a:buAutoNum type="arabicPeriod"/>
            </a:pPr>
            <a:r>
              <a:rPr lang="ru-RU" sz="3600" b="1" dirty="0" smtClean="0">
                <a:solidFill>
                  <a:srgbClr val="C00000"/>
                </a:solidFill>
              </a:rPr>
              <a:t>Установка</a:t>
            </a:r>
          </a:p>
          <a:p>
            <a:pPr marL="363538" indent="-363538">
              <a:lnSpc>
                <a:spcPct val="110000"/>
              </a:lnSpc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</a:rPr>
              <a:t>КОМПЕТЕНТНОСТНЫЙ ПОДХОД</a:t>
            </a:r>
          </a:p>
          <a:p>
            <a:pPr marL="363538" indent="-363538">
              <a:lnSpc>
                <a:spcPct val="110000"/>
              </a:lnSpc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</a:rPr>
              <a:t>ВЫБОР</a:t>
            </a:r>
          </a:p>
          <a:p>
            <a:pPr marL="363538" indent="-363538">
              <a:lnSpc>
                <a:spcPct val="110000"/>
              </a:lnSpc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</a:rPr>
              <a:t>ИГРА И ИГРОПРАКТИКА</a:t>
            </a:r>
          </a:p>
          <a:p>
            <a:pPr marL="363538" indent="-363538">
              <a:lnSpc>
                <a:spcPct val="110000"/>
              </a:lnSpc>
              <a:buAutoNum type="arabicPeriod"/>
            </a:pPr>
            <a:r>
              <a:rPr lang="ru-RU" sz="3600" b="1" dirty="0" smtClean="0">
                <a:solidFill>
                  <a:srgbClr val="C00000"/>
                </a:solidFill>
              </a:rPr>
              <a:t>Итоги, вопросы, суждения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57200" y="692696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Игровое движение сегодня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844825"/>
            <a:ext cx="8229600" cy="3600399"/>
          </a:xfrm>
        </p:spPr>
        <p:txBody>
          <a:bodyPr anchor="ctr">
            <a:noAutofit/>
          </a:bodyPr>
          <a:lstStyle/>
          <a:p>
            <a:pPr marL="0" indent="12700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i="1" dirty="0" smtClean="0">
                <a:solidFill>
                  <a:srgbClr val="C00000"/>
                </a:solidFill>
              </a:rPr>
              <a:t>Игра </a:t>
            </a:r>
            <a:r>
              <a:rPr lang="ru-RU" i="1" dirty="0" smtClean="0">
                <a:solidFill>
                  <a:srgbClr val="C00000"/>
                </a:solidFill>
              </a:rPr>
              <a:t>– это жизнеспособная альтернатива традиционным административно-командным методам управления, которые мы принимаем, как нечто само собой разумеющееся</a:t>
            </a:r>
            <a:r>
              <a:rPr lang="ru-RU" i="1" dirty="0" smtClean="0">
                <a:solidFill>
                  <a:srgbClr val="C00000"/>
                </a:solidFill>
              </a:rPr>
              <a:t>… </a:t>
            </a:r>
          </a:p>
          <a:p>
            <a:pPr marL="0" indent="12700" algn="r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Тимоти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Голви</a:t>
            </a:r>
            <a:endParaRPr lang="ru-RU" sz="28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12700" algn="r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endParaRPr lang="ru-RU" sz="28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Но при этом…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628801"/>
            <a:ext cx="8229600" cy="3600399"/>
          </a:xfrm>
        </p:spPr>
        <p:txBody>
          <a:bodyPr anchor="ctr">
            <a:noAutofit/>
          </a:bodyPr>
          <a:lstStyle/>
          <a:p>
            <a:pPr marL="0" indent="12700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sz="3600" i="1" dirty="0" smtClean="0">
                <a:solidFill>
                  <a:srgbClr val="C00000"/>
                </a:solidFill>
              </a:rPr>
              <a:t>Игра - это полностью неопределенное и научно бесполезное понятие. </a:t>
            </a:r>
          </a:p>
          <a:p>
            <a:pPr marL="0" indent="12700" algn="r">
              <a:lnSpc>
                <a:spcPct val="120000"/>
              </a:lnSpc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ru-RU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К.Шлосберг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1948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Но при этом…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628801"/>
            <a:ext cx="8229600" cy="360039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None/>
              <a:tabLst>
                <a:tab pos="444500" algn="l"/>
              </a:tabLst>
              <a:defRPr/>
            </a:pPr>
            <a:r>
              <a:rPr lang="ru-RU" sz="3600" i="1" dirty="0" smtClean="0">
                <a:solidFill>
                  <a:srgbClr val="C00000"/>
                </a:solidFill>
              </a:rPr>
              <a:t>Термин «игра» уже давно является своеобразной лингвистической «мусорной корзиной». </a:t>
            </a:r>
          </a:p>
          <a:p>
            <a:pPr marL="88900" indent="12700" algn="r">
              <a:lnSpc>
                <a:spcPts val="3100"/>
              </a:lnSpc>
              <a:spcBef>
                <a:spcPts val="1200"/>
              </a:spcBef>
              <a:buNone/>
              <a:tabLst>
                <a:tab pos="444500" algn="l"/>
              </a:tabLst>
              <a:defRPr/>
            </a:pPr>
            <a:endParaRPr lang="ru-RU" sz="3600" dirty="0" smtClean="0">
              <a:solidFill>
                <a:srgbClr val="C00000"/>
              </a:solidFill>
            </a:endParaRPr>
          </a:p>
          <a:p>
            <a:pPr marL="88900" indent="12700" algn="r">
              <a:lnSpc>
                <a:spcPts val="3100"/>
              </a:lnSpc>
              <a:spcBef>
                <a:spcPts val="1200"/>
              </a:spcBef>
              <a:buNone/>
              <a:tabLst>
                <a:tab pos="444500" algn="l"/>
              </a:tabLst>
              <a:defRPr/>
            </a:pP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Сюзанна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Миллер. 1967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Но </a:t>
            </a:r>
            <a:r>
              <a:rPr lang="ru-RU" b="1" dirty="0" smtClean="0"/>
              <a:t>при этом…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844825"/>
            <a:ext cx="8229600" cy="3600399"/>
          </a:xfrm>
        </p:spPr>
        <p:txBody>
          <a:bodyPr anchor="ctr">
            <a:noAutofit/>
          </a:bodyPr>
          <a:lstStyle/>
          <a:p>
            <a:pPr marL="87313" indent="0">
              <a:lnSpc>
                <a:spcPct val="120000"/>
              </a:lnSpc>
              <a:spcBef>
                <a:spcPts val="1200"/>
              </a:spcBef>
              <a:buNone/>
              <a:tabLst>
                <a:tab pos="444500" algn="l"/>
              </a:tabLst>
              <a:defRPr/>
            </a:pPr>
            <a:r>
              <a:rPr lang="ru-RU" i="1" dirty="0" smtClean="0">
                <a:solidFill>
                  <a:srgbClr val="C00000"/>
                </a:solidFill>
              </a:rPr>
              <a:t>Описания, которые претендуют на то, чтобы стать сущностными характеристиками игры вообще, в большинстве случаев встречают резкую критику со стороны других адептов игры.</a:t>
            </a:r>
          </a:p>
          <a:p>
            <a:pPr marL="171450" lvl="8" indent="12700" algn="r">
              <a:lnSpc>
                <a:spcPct val="110000"/>
              </a:lnSpc>
              <a:spcBef>
                <a:spcPts val="1200"/>
              </a:spcBef>
              <a:buNone/>
              <a:tabLst>
                <a:tab pos="444500" algn="l"/>
              </a:tabLst>
              <a:defRPr/>
            </a:pP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Щедровицкий П.Г., Попов С.В. </a:t>
            </a:r>
            <a:b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«Игровое движение и </a:t>
            </a:r>
            <a:r>
              <a:rPr lang="ru-RU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организационно-деятельностные</a:t>
            </a: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игры», 1986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Определение понятия «игра»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844825"/>
            <a:ext cx="8229600" cy="360039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Игра</a:t>
            </a:r>
            <a:r>
              <a:rPr lang="ru-RU" sz="3400" dirty="0" smtClean="0">
                <a:solidFill>
                  <a:srgbClr val="C00000"/>
                </a:solidFill>
              </a:rPr>
              <a:t> – пространство выбора, 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заданное условностями и ограничениями, 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которые выбраны игроками, 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т.е. определены ими осознанно, свободно, гармонично и ответственно.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(по Академии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Игропрактики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Пространство Игры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 cstate="print">
            <a:lum bright="-1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49"/>
          <a:stretch/>
        </p:blipFill>
        <p:spPr>
          <a:xfrm>
            <a:off x="899592" y="980728"/>
            <a:ext cx="7776864" cy="53285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457200" y="764704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Связь понятий игра и выбор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7992888" cy="4968552"/>
          </a:xfrm>
        </p:spPr>
        <p:txBody>
          <a:bodyPr anchor="ctr">
            <a:noAutofit/>
          </a:bodyPr>
          <a:lstStyle/>
          <a:p>
            <a:pPr marL="363538" indent="-363538">
              <a:spcBef>
                <a:spcPts val="18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Игра</a:t>
            </a:r>
            <a:r>
              <a:rPr lang="ru-RU" dirty="0" smtClean="0">
                <a:solidFill>
                  <a:srgbClr val="C00000"/>
                </a:solidFill>
              </a:rPr>
              <a:t> – пространство </a:t>
            </a:r>
            <a:r>
              <a:rPr lang="ru-RU" b="1" dirty="0" smtClean="0">
                <a:solidFill>
                  <a:srgbClr val="C00000"/>
                </a:solidFill>
              </a:rPr>
              <a:t>выбора</a:t>
            </a:r>
            <a:r>
              <a:rPr lang="ru-RU" dirty="0" smtClean="0">
                <a:solidFill>
                  <a:srgbClr val="C00000"/>
                </a:solidFill>
              </a:rPr>
              <a:t>, заданное условностями и ограничениями, которые </a:t>
            </a:r>
            <a:r>
              <a:rPr lang="ru-RU" b="1" dirty="0" smtClean="0">
                <a:solidFill>
                  <a:srgbClr val="C00000"/>
                </a:solidFill>
              </a:rPr>
              <a:t>выбраны</a:t>
            </a:r>
            <a:r>
              <a:rPr lang="ru-RU" dirty="0" smtClean="0">
                <a:solidFill>
                  <a:srgbClr val="C00000"/>
                </a:solidFill>
              </a:rPr>
              <a:t> игроками.</a:t>
            </a:r>
          </a:p>
          <a:p>
            <a:pPr marL="363538" indent="-363538">
              <a:spcBef>
                <a:spcPts val="18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Структура игры</a:t>
            </a:r>
            <a:r>
              <a:rPr lang="ru-RU" dirty="0" smtClean="0">
                <a:solidFill>
                  <a:srgbClr val="C00000"/>
                </a:solidFill>
              </a:rPr>
              <a:t> соответствует ключевым жизненным </a:t>
            </a:r>
            <a:r>
              <a:rPr lang="ru-RU" b="1" dirty="0" smtClean="0">
                <a:solidFill>
                  <a:srgbClr val="C00000"/>
                </a:solidFill>
              </a:rPr>
              <a:t>выборам</a:t>
            </a:r>
            <a:r>
              <a:rPr lang="ru-RU" dirty="0" smtClean="0">
                <a:solidFill>
                  <a:srgbClr val="C00000"/>
                </a:solidFill>
              </a:rPr>
              <a:t> зрелого человека: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  <a:p>
            <a:pPr marL="0" indent="0" algn="just">
              <a:spcBef>
                <a:spcPts val="1800"/>
              </a:spcBef>
              <a:buNone/>
            </a:pPr>
            <a:endParaRPr lang="ru-RU" sz="2600" dirty="0" smtClean="0">
              <a:solidFill>
                <a:srgbClr val="C00000"/>
              </a:solidFill>
            </a:endParaRPr>
          </a:p>
          <a:p>
            <a:pPr marL="449263" indent="-449263" algn="just">
              <a:spcBef>
                <a:spcPts val="1200"/>
              </a:spcBef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pPr marL="623888" indent="-623888">
              <a:spcBef>
                <a:spcPts val="1800"/>
              </a:spcBef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904156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4473116"/>
          <a:ext cx="8496944" cy="756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368152"/>
                <a:gridCol w="1399012"/>
                <a:gridCol w="1697332"/>
                <a:gridCol w="936104"/>
                <a:gridCol w="1512168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/>
                        <a:t>«ИГРА»</a:t>
                      </a:r>
                      <a:endParaRPr lang="ru-RU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0" dirty="0" smtClean="0"/>
                        <a:t>Сюжет</a:t>
                      </a:r>
                      <a:endParaRPr lang="ru-RU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0" dirty="0" smtClean="0"/>
                        <a:t>Роль</a:t>
                      </a:r>
                      <a:endParaRPr lang="ru-RU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0" dirty="0" smtClean="0"/>
                        <a:t>Ценности</a:t>
                      </a:r>
                      <a:endParaRPr lang="ru-RU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6" y="5281384"/>
          <a:ext cx="8496946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/>
                <a:gridCol w="1368152"/>
                <a:gridCol w="1405078"/>
                <a:gridCol w="1691266"/>
                <a:gridCol w="936104"/>
                <a:gridCol w="15121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«ЖИЗНЬ»</a:t>
                      </a:r>
                    </a:p>
                    <a:p>
                      <a:endParaRPr lang="ru-RU" sz="2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Картина мира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Позиция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Ценности</a:t>
                      </a:r>
                    </a:p>
                    <a:p>
                      <a:endParaRPr lang="ru-RU" sz="2600" b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endParaRPr lang="ru-RU" sz="2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Этика</a:t>
                      </a:r>
                      <a:endParaRPr lang="ru-RU" sz="2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err="1" smtClean="0"/>
              <a:t>Игропрактика</a:t>
            </a:r>
            <a:r>
              <a:rPr lang="ru-RU" sz="4000" b="1" dirty="0" smtClean="0"/>
              <a:t> как инструмент трансляции компетентности «выбор»</a:t>
            </a:r>
            <a:r>
              <a:rPr lang="ru-RU" sz="4100" b="1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1124744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436096" y="5733256"/>
            <a:ext cx="3240360" cy="288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900" dirty="0" smtClean="0"/>
              <a:t>Сложность ситуации (количество элементов и цена ошибки)</a:t>
            </a:r>
            <a:endParaRPr lang="ru-RU" sz="19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628800"/>
            <a:ext cx="172819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smtClean="0"/>
              <a:t>Степень </a:t>
            </a:r>
            <a:r>
              <a:rPr lang="ru-RU" sz="1900" dirty="0" err="1" smtClean="0"/>
              <a:t>выбранности</a:t>
            </a:r>
            <a:r>
              <a:rPr lang="ru-RU" sz="1900" dirty="0" smtClean="0"/>
              <a:t> ситуации</a:t>
            </a:r>
            <a:endParaRPr lang="ru-RU" sz="19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123728" y="5373216"/>
            <a:ext cx="619268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123728" y="1556792"/>
            <a:ext cx="0" cy="38164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876256" y="486916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915816" y="393305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 flipV="1">
            <a:off x="3131840" y="4077072"/>
            <a:ext cx="3600056" cy="8131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3203848" y="3501008"/>
            <a:ext cx="4248472" cy="432048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7524328" y="34290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 flipH="1" flipV="1">
            <a:off x="6948264" y="2564904"/>
            <a:ext cx="4" cy="2196000"/>
          </a:xfrm>
          <a:prstGeom prst="straightConnector1">
            <a:avLst/>
          </a:prstGeom>
          <a:ln w="69850">
            <a:solidFill>
              <a:srgbClr val="0000FF"/>
            </a:solidFill>
            <a:tailEnd type="stealth" w="lg" len="lg"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6876256" y="23488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984494">
            <a:off x="6080860" y="4088287"/>
            <a:ext cx="216024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Игроформация</a:t>
            </a:r>
            <a:endParaRPr lang="ru-RU" sz="2000" dirty="0"/>
          </a:p>
        </p:txBody>
      </p:sp>
      <p:sp>
        <p:nvSpPr>
          <p:cNvPr id="50" name="Прямоугольник 49"/>
          <p:cNvSpPr/>
          <p:nvPr/>
        </p:nvSpPr>
        <p:spPr>
          <a:xfrm rot="20519716">
            <a:off x="3632052" y="4251305"/>
            <a:ext cx="17281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Игротехника</a:t>
            </a:r>
            <a:endParaRPr lang="ru-RU" sz="20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7092280" y="2204864"/>
            <a:ext cx="872480" cy="135632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100392" y="206084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2" grpId="1" animBg="1"/>
      <p:bldP spid="23" grpId="0" animBg="1"/>
      <p:bldP spid="28" grpId="0" animBg="1"/>
      <p:bldP spid="31" grpId="0" animBg="1"/>
      <p:bldP spid="49" grpId="0" animBg="1"/>
      <p:bldP spid="50" grpId="0" animBg="1"/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859216" cy="388843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ПРОМЕЖУТОЧНЫЕ ИТОГИ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Выводы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212977"/>
            <a:ext cx="8640960" cy="3600399"/>
          </a:xfrm>
        </p:spPr>
        <p:txBody>
          <a:bodyPr anchor="ctr">
            <a:noAutofit/>
          </a:bodyPr>
          <a:lstStyle/>
          <a:p>
            <a:pPr marL="363538" indent="-363538">
              <a:spcBef>
                <a:spcPts val="2400"/>
              </a:spcBef>
              <a:buFont typeface="+mj-lt"/>
              <a:buAutoNum type="arabicPeriod"/>
            </a:pPr>
            <a:r>
              <a:rPr lang="ru-RU" sz="2700" dirty="0" smtClean="0">
                <a:solidFill>
                  <a:srgbClr val="C00000"/>
                </a:solidFill>
              </a:rPr>
              <a:t>Выделение и развитие </a:t>
            </a:r>
            <a:r>
              <a:rPr lang="ru-RU" sz="2700" dirty="0" err="1" smtClean="0">
                <a:solidFill>
                  <a:srgbClr val="C00000"/>
                </a:solidFill>
              </a:rPr>
              <a:t>мета-компетенций</a:t>
            </a:r>
            <a:r>
              <a:rPr lang="ru-RU" sz="2700" dirty="0" smtClean="0">
                <a:solidFill>
                  <a:srgbClr val="C00000"/>
                </a:solidFill>
              </a:rPr>
              <a:t> и </a:t>
            </a:r>
            <a:r>
              <a:rPr lang="ru-RU" sz="2700" dirty="0" err="1" smtClean="0">
                <a:solidFill>
                  <a:srgbClr val="C00000"/>
                </a:solidFill>
              </a:rPr>
              <a:t>мета-компетентностей</a:t>
            </a:r>
            <a:r>
              <a:rPr lang="ru-RU" sz="2700" dirty="0" smtClean="0">
                <a:solidFill>
                  <a:srgbClr val="C00000"/>
                </a:solidFill>
              </a:rPr>
              <a:t> позволяет преодолеть ограничения </a:t>
            </a:r>
            <a:r>
              <a:rPr lang="ru-RU" sz="2700" dirty="0" err="1" smtClean="0">
                <a:solidFill>
                  <a:srgbClr val="C00000"/>
                </a:solidFill>
              </a:rPr>
              <a:t>компетентностного</a:t>
            </a:r>
            <a:r>
              <a:rPr lang="ru-RU" sz="2700" dirty="0" smtClean="0">
                <a:solidFill>
                  <a:srgbClr val="C00000"/>
                </a:solidFill>
              </a:rPr>
              <a:t> подхода.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ru-RU" sz="2700" dirty="0" smtClean="0">
                <a:solidFill>
                  <a:srgbClr val="C00000"/>
                </a:solidFill>
              </a:rPr>
              <a:t>Ключевая мета-компетентность на ближайшие десятилетия – это способность делать выбор.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ru-RU" sz="2700" dirty="0" smtClean="0">
                <a:solidFill>
                  <a:srgbClr val="C00000"/>
                </a:solidFill>
              </a:rPr>
              <a:t>Игра – пространство управляемого выбора.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ru-RU" sz="2700" dirty="0" err="1" smtClean="0">
                <a:solidFill>
                  <a:srgbClr val="C00000"/>
                </a:solidFill>
              </a:rPr>
              <a:t>Игропрактика</a:t>
            </a:r>
            <a:r>
              <a:rPr lang="ru-RU" sz="2700" dirty="0" smtClean="0">
                <a:solidFill>
                  <a:srgbClr val="C00000"/>
                </a:solidFill>
              </a:rPr>
              <a:t> при ее правильном и полноценном использовании - это:</a:t>
            </a:r>
          </a:p>
          <a:p>
            <a:pPr marL="536575" indent="-188913">
              <a:spcBef>
                <a:spcPts val="400"/>
              </a:spcBef>
              <a:buNone/>
            </a:pPr>
            <a:r>
              <a:rPr lang="ru-RU" sz="2700" dirty="0" smtClean="0">
                <a:solidFill>
                  <a:srgbClr val="C00000"/>
                </a:solidFill>
              </a:rPr>
              <a:t>а) инструмент решения практических задач;</a:t>
            </a:r>
          </a:p>
          <a:p>
            <a:pPr marL="536575" indent="-188913">
              <a:spcBef>
                <a:spcPts val="400"/>
              </a:spcBef>
              <a:buNone/>
            </a:pPr>
            <a:r>
              <a:rPr lang="ru-RU" sz="2700" dirty="0" smtClean="0">
                <a:solidFill>
                  <a:srgbClr val="C00000"/>
                </a:solidFill>
              </a:rPr>
              <a:t>б) инструмент развития </a:t>
            </a:r>
            <a:r>
              <a:rPr lang="ru-RU" sz="2700" dirty="0" err="1" smtClean="0">
                <a:solidFill>
                  <a:srgbClr val="C00000"/>
                </a:solidFill>
              </a:rPr>
              <a:t>мета-компетентности</a:t>
            </a:r>
            <a:r>
              <a:rPr lang="ru-RU" sz="2700" dirty="0" smtClean="0">
                <a:solidFill>
                  <a:srgbClr val="C00000"/>
                </a:solidFill>
              </a:rPr>
              <a:t> «выбор».</a:t>
            </a:r>
          </a:p>
          <a:p>
            <a:pPr marL="363538" indent="-363538">
              <a:spcBef>
                <a:spcPts val="600"/>
              </a:spcBef>
              <a:buNone/>
            </a:pPr>
            <a:r>
              <a:rPr lang="ru-RU" sz="2700" dirty="0" smtClean="0">
                <a:solidFill>
                  <a:srgbClr val="C00000"/>
                </a:solidFill>
              </a:rPr>
              <a:t>5. Игровой подход - основа нового образования.</a:t>
            </a:r>
          </a:p>
          <a:p>
            <a:pPr marL="812800" indent="-188913">
              <a:spcBef>
                <a:spcPts val="40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40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Предупреждение (для нервных)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76873"/>
            <a:ext cx="7859216" cy="388843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«Выбор определяет мир»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(Аксиома онтологии выбора)</a:t>
            </a:r>
          </a:p>
          <a:p>
            <a:pPr marL="1436688" indent="0" algn="r">
              <a:spcBef>
                <a:spcPts val="240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«Все модели ошибочны,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но некоторые из них полезны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(Математическая мудрость)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«Продукт готов всегда,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но в некоторой степени»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Agile</a:t>
            </a:r>
            <a:r>
              <a:rPr lang="ru-RU" sz="2000" dirty="0" smtClean="0">
                <a:solidFill>
                  <a:srgbClr val="C00000"/>
                </a:solidFill>
              </a:rPr>
              <a:t>-подход + Нечеткая логика)</a:t>
            </a:r>
          </a:p>
          <a:p>
            <a:pPr marL="987425" indent="0">
              <a:spcBef>
                <a:spcPts val="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" idx="1"/>
          </p:cNvCxnSpPr>
          <p:nvPr/>
        </p:nvCxnSpPr>
        <p:spPr>
          <a:xfrm flipV="1">
            <a:off x="457200" y="971600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Предложения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3"/>
            <a:ext cx="8435280" cy="3600399"/>
          </a:xfrm>
        </p:spPr>
        <p:txBody>
          <a:bodyPr anchor="ctr">
            <a:noAutofit/>
          </a:bodyPr>
          <a:lstStyle/>
          <a:p>
            <a:pPr marL="363538" indent="-363538">
              <a:spcBef>
                <a:spcPts val="2400"/>
              </a:spcBef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Академия </a:t>
            </a:r>
            <a:r>
              <a:rPr lang="ru-RU" b="1" dirty="0" err="1" smtClean="0">
                <a:solidFill>
                  <a:srgbClr val="C00000"/>
                </a:solidFill>
              </a:rPr>
              <a:t>Игропрактики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(2013 - …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3538" indent="-363538">
              <a:spcBef>
                <a:spcPts val="1200"/>
              </a:spcBef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«Человек выбирающий (</a:t>
            </a:r>
            <a:r>
              <a:rPr lang="en-US" b="1" dirty="0" smtClean="0">
                <a:solidFill>
                  <a:srgbClr val="C00000"/>
                </a:solidFill>
              </a:rPr>
              <a:t>Homo </a:t>
            </a:r>
            <a:r>
              <a:rPr lang="en-US" b="1" dirty="0" err="1" smtClean="0">
                <a:solidFill>
                  <a:srgbClr val="C00000"/>
                </a:solidFill>
              </a:rPr>
              <a:t>optios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r>
              <a:rPr lang="ru-RU" b="1" dirty="0" smtClean="0">
                <a:solidFill>
                  <a:srgbClr val="C00000"/>
                </a:solidFill>
              </a:rPr>
              <a:t>» </a:t>
            </a:r>
            <a:r>
              <a:rPr lang="ru-RU" dirty="0" smtClean="0">
                <a:solidFill>
                  <a:srgbClr val="C00000"/>
                </a:solidFill>
              </a:rPr>
              <a:t>-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ключевой проект Академии (2013 - 2040).</a:t>
            </a:r>
          </a:p>
          <a:p>
            <a:pPr marL="363538" indent="-363538">
              <a:spcBef>
                <a:spcPts val="1200"/>
              </a:spcBef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Общероссийский стандарт </a:t>
            </a:r>
            <a:r>
              <a:rPr lang="ru-RU" b="1" dirty="0" err="1" smtClean="0">
                <a:solidFill>
                  <a:srgbClr val="C00000"/>
                </a:solidFill>
              </a:rPr>
              <a:t>игропрактики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(2014 - 2015).</a:t>
            </a:r>
          </a:p>
          <a:p>
            <a:pPr marL="363538" indent="-363538">
              <a:spcBef>
                <a:spcPts val="1200"/>
              </a:spcBef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Образовательная концепция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«Образование Со Смыслом»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(2014 - 2015). </a:t>
            </a:r>
          </a:p>
          <a:p>
            <a:pPr marL="363538" indent="-363538">
              <a:spcBef>
                <a:spcPts val="1200"/>
              </a:spcBef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…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40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7200" y="836712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859216" cy="388843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ВОПРОСЫ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859216" cy="388843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СУЖДЕНИЯ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7859216" cy="388843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КОМПЕТЕНТНОСТНЫЙ ПОДХОД</a:t>
            </a:r>
          </a:p>
          <a:p>
            <a:pPr marL="987425" indent="0">
              <a:spcBef>
                <a:spcPts val="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Сущность </a:t>
            </a:r>
            <a:br>
              <a:rPr lang="ru-RU" b="1" dirty="0" smtClean="0"/>
            </a:br>
            <a:r>
              <a:rPr lang="ru-RU" b="1" dirty="0" err="1" smtClean="0"/>
              <a:t>компетентностного</a:t>
            </a:r>
            <a:r>
              <a:rPr lang="ru-RU" b="1" dirty="0" smtClean="0"/>
              <a:t> подхода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76873"/>
            <a:ext cx="7859216" cy="388843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Компетентностный подход </a:t>
            </a:r>
            <a:r>
              <a:rPr lang="ru-RU" dirty="0" smtClean="0">
                <a:solidFill>
                  <a:srgbClr val="C00000"/>
                </a:solidFill>
              </a:rPr>
              <a:t>– способ управления образовательным процессом,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основанный на соотнесении характеристик субъекта образования и характеристик предстоящей ему деятельности.</a:t>
            </a:r>
          </a:p>
          <a:p>
            <a:pPr marL="987425" indent="0">
              <a:spcBef>
                <a:spcPts val="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1336204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Компетентность и компетенции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3"/>
            <a:ext cx="8280920" cy="4104455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Компетенция</a:t>
            </a:r>
            <a:r>
              <a:rPr lang="ru-RU" sz="3000" dirty="0" smtClean="0">
                <a:solidFill>
                  <a:srgbClr val="C00000"/>
                </a:solidFill>
              </a:rPr>
              <a:t> – это устойчивая индивидуальная характеристика, необходимая, но недостаточная для эффективного осуществления данной деятельности.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Компетентность</a:t>
            </a:r>
            <a:r>
              <a:rPr lang="ru-RU" sz="3000" dirty="0" smtClean="0">
                <a:solidFill>
                  <a:srgbClr val="C00000"/>
                </a:solidFill>
              </a:rPr>
              <a:t> – это комплекс устойчивых индивидуальных характеристик, необходимых и достаточных для эффективного осуществления данной деятельности.</a:t>
            </a:r>
          </a:p>
          <a:p>
            <a:pPr marL="987425" indent="0">
              <a:spcBef>
                <a:spcPts val="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980728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Структура компетентности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764704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6"/>
          <p:cNvGrpSpPr>
            <a:grpSpLocks noChangeAspect="1"/>
          </p:cNvGrpSpPr>
          <p:nvPr/>
        </p:nvGrpSpPr>
        <p:grpSpPr bwMode="auto">
          <a:xfrm>
            <a:off x="712374" y="1340768"/>
            <a:ext cx="8396130" cy="5112000"/>
            <a:chOff x="1911" y="1245"/>
            <a:chExt cx="8447" cy="4858"/>
          </a:xfrm>
        </p:grpSpPr>
        <p:sp>
          <p:nvSpPr>
            <p:cNvPr id="21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911" y="1245"/>
              <a:ext cx="8447" cy="485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5938" y="1271"/>
              <a:ext cx="1" cy="366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rot="21060000">
              <a:off x="4196" y="1930"/>
              <a:ext cx="3441" cy="24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rot="540000" flipH="1">
              <a:off x="4328" y="1904"/>
              <a:ext cx="3231" cy="255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67544" y="4077072"/>
            <a:ext cx="2336839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Теоретические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(«Почему?»)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11560" y="1857364"/>
            <a:ext cx="2192823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Способности и свойства (параметры действий)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893963" y="980728"/>
            <a:ext cx="369426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Опыт (связность действий)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6386381" y="1785356"/>
            <a:ext cx="2146059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навыки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(структура действий)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264488" y="4149080"/>
            <a:ext cx="2700000" cy="8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Установки /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отношения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(«Зачем?»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30267" y="5252967"/>
            <a:ext cx="3694261" cy="76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Практические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нания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 алгоритмы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(«Что и как?»)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88208" y="1700808"/>
            <a:ext cx="3456000" cy="3276000"/>
          </a:xfrm>
          <a:prstGeom prst="ellipse">
            <a:avLst/>
          </a:prstGeom>
          <a:solidFill>
            <a:srgbClr val="666699">
              <a:alpha val="66000"/>
            </a:srgbClr>
          </a:solidFill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Ограничения </a:t>
            </a:r>
            <a:br>
              <a:rPr lang="ru-RU" b="1" dirty="0" smtClean="0"/>
            </a:br>
            <a:r>
              <a:rPr lang="ru-RU" b="1" dirty="0" err="1" smtClean="0"/>
              <a:t>компетентностного</a:t>
            </a:r>
            <a:r>
              <a:rPr lang="ru-RU" b="1" dirty="0" smtClean="0"/>
              <a:t> подхода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48881"/>
            <a:ext cx="8280920" cy="4104455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Наиболее высокая эффективность применения КП - консервативные области деятельности.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2800" u="sng" dirty="0" smtClean="0">
                <a:solidFill>
                  <a:srgbClr val="C00000"/>
                </a:solidFill>
              </a:rPr>
              <a:t>Причины:</a:t>
            </a:r>
          </a:p>
          <a:p>
            <a:pPr marL="261938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- большая </a:t>
            </a:r>
            <a:r>
              <a:rPr lang="ru-RU" sz="2800" dirty="0" err="1" smtClean="0">
                <a:solidFill>
                  <a:srgbClr val="C00000"/>
                </a:solidFill>
              </a:rPr>
              <a:t>разорванность</a:t>
            </a:r>
            <a:r>
              <a:rPr lang="ru-RU" sz="2800" dirty="0" smtClean="0">
                <a:solidFill>
                  <a:srgbClr val="C00000"/>
                </a:solidFill>
              </a:rPr>
              <a:t> во времени разработки образовательной программы и ее реализации, что в условиях высокой изменчивости современного мира приводит к регулярным «промахам»;</a:t>
            </a:r>
          </a:p>
          <a:p>
            <a:pPr marL="261938" indent="0">
              <a:lnSpc>
                <a:spcPct val="90000"/>
              </a:lnSpc>
              <a:spcBef>
                <a:spcPts val="600"/>
              </a:spcBef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трудозатратность</a:t>
            </a:r>
            <a:r>
              <a:rPr lang="ru-RU" sz="2800" dirty="0" smtClean="0">
                <a:solidFill>
                  <a:srgbClr val="C00000"/>
                </a:solidFill>
              </a:rPr>
              <a:t> и ненадежность оценочных процедур;</a:t>
            </a:r>
          </a:p>
          <a:p>
            <a:pPr marL="261938" indent="0">
              <a:lnSpc>
                <a:spcPct val="90000"/>
              </a:lnSpc>
              <a:spcBef>
                <a:spcPts val="600"/>
              </a:spcBef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</a:rPr>
              <a:t> необходимость специалистам по образованию быть специалистами в данной деятельности + «держать руку на пульсе».</a:t>
            </a:r>
          </a:p>
          <a:p>
            <a:pPr marL="987425" indent="0">
              <a:spcBef>
                <a:spcPts val="0"/>
              </a:spcBef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623888" indent="-623888">
              <a:lnSpc>
                <a:spcPct val="120000"/>
              </a:lnSpc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1264196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Схема подготовки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" y="908720"/>
            <a:ext cx="8291264" cy="4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99592" y="63813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Академия Игропрактики.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GamePractice.Ru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523858" y="1196752"/>
            <a:ext cx="1547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ru-RU" sz="900">
              <a:solidFill>
                <a:srgbClr val="666699"/>
              </a:solidFill>
              <a:latin typeface="Tahoma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7420" y="3717702"/>
            <a:ext cx="8352000" cy="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Человек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965"/>
            <a:ext cx="7239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 стрелкой 19"/>
          <p:cNvCxnSpPr/>
          <p:nvPr/>
        </p:nvCxnSpPr>
        <p:spPr>
          <a:xfrm>
            <a:off x="7092058" y="2493740"/>
            <a:ext cx="4683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603945" y="2925540"/>
            <a:ext cx="7938" cy="122396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42" idx="1"/>
          </p:cNvCxnSpPr>
          <p:nvPr/>
        </p:nvCxnSpPr>
        <p:spPr>
          <a:xfrm flipV="1">
            <a:off x="827262" y="2573264"/>
            <a:ext cx="5688632" cy="179280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028683" y="2493740"/>
            <a:ext cx="3238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8387458" y="2277840"/>
            <a:ext cx="433387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" name="Рисунок 36" descr="Человек 2.png"/>
          <p:cNvPicPr>
            <a:picLocks noChangeAspect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6515894" y="2133377"/>
            <a:ext cx="431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 descr="Человек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62645" y="2133377"/>
            <a:ext cx="3921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Облако 38"/>
          <p:cNvSpPr/>
          <p:nvPr/>
        </p:nvSpPr>
        <p:spPr>
          <a:xfrm rot="19272239">
            <a:off x="7592120" y="2347690"/>
            <a:ext cx="431800" cy="395287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flipH="1">
            <a:off x="7272440" y="1844824"/>
            <a:ext cx="1260000" cy="684000"/>
          </a:xfrm>
          <a:prstGeom prst="arc">
            <a:avLst>
              <a:gd name="adj1" fmla="val 10446708"/>
              <a:gd name="adj2" fmla="val 342971"/>
            </a:avLst>
          </a:prstGeom>
          <a:ln w="1905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flipH="1">
            <a:off x="7324972" y="2075219"/>
            <a:ext cx="503237" cy="612000"/>
          </a:xfrm>
          <a:prstGeom prst="arc">
            <a:avLst>
              <a:gd name="adj1" fmla="val 12553901"/>
              <a:gd name="adj2" fmla="val 0"/>
            </a:avLst>
          </a:prstGeom>
          <a:ln w="1905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2" name="Рисунок 41" descr="Человек 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894" y="2133526"/>
            <a:ext cx="431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Прямая со стрелкой 42"/>
          <p:cNvCxnSpPr/>
          <p:nvPr/>
        </p:nvCxnSpPr>
        <p:spPr>
          <a:xfrm>
            <a:off x="6947942" y="2493566"/>
            <a:ext cx="612000" cy="174"/>
          </a:xfrm>
          <a:prstGeom prst="straightConnector1">
            <a:avLst/>
          </a:prstGeom>
          <a:ln w="60325">
            <a:solidFill>
              <a:srgbClr val="0000FF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Дуга 43"/>
          <p:cNvSpPr/>
          <p:nvPr/>
        </p:nvSpPr>
        <p:spPr>
          <a:xfrm flipH="1">
            <a:off x="575370" y="1413446"/>
            <a:ext cx="6012532" cy="1368152"/>
          </a:xfrm>
          <a:prstGeom prst="arc">
            <a:avLst>
              <a:gd name="adj1" fmla="val 10791992"/>
              <a:gd name="adj2" fmla="val 29306"/>
            </a:avLst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5" name="Рисунок 44" descr="Человек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315395" y="2061940"/>
            <a:ext cx="3921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Рисунок 45" descr="Человек 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770" y="2046065"/>
            <a:ext cx="431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Прямая со стрелкой 46"/>
          <p:cNvCxnSpPr/>
          <p:nvPr/>
        </p:nvCxnSpPr>
        <p:spPr>
          <a:xfrm flipV="1">
            <a:off x="754758" y="2708920"/>
            <a:ext cx="2592387" cy="15128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923408" y="1414240"/>
            <a:ext cx="0" cy="8985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9" name="Рисунок 48" descr="Человек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908" y="4293965"/>
            <a:ext cx="7239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Прямая со стрелкой 49"/>
          <p:cNvCxnSpPr>
            <a:stCxn id="49" idx="3"/>
          </p:cNvCxnSpPr>
          <p:nvPr/>
        </p:nvCxnSpPr>
        <p:spPr>
          <a:xfrm flipV="1">
            <a:off x="3567808" y="4941665"/>
            <a:ext cx="752475" cy="9525"/>
          </a:xfrm>
          <a:prstGeom prst="straightConnector1">
            <a:avLst/>
          </a:prstGeom>
          <a:ln w="60325">
            <a:solidFill>
              <a:srgbClr val="FF0000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Рисунок 50" descr="Человек 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770" y="4340002"/>
            <a:ext cx="7207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Прямая со стрелкой 51"/>
          <p:cNvCxnSpPr/>
          <p:nvPr/>
        </p:nvCxnSpPr>
        <p:spPr>
          <a:xfrm>
            <a:off x="3923408" y="2565177"/>
            <a:ext cx="0" cy="18002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163966" y="2637582"/>
            <a:ext cx="0" cy="2160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4" name="Рисунок 53" descr="Человек 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458" y="4293965"/>
            <a:ext cx="7191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Прямая со стрелкой 54"/>
          <p:cNvCxnSpPr/>
          <p:nvPr/>
        </p:nvCxnSpPr>
        <p:spPr>
          <a:xfrm>
            <a:off x="6947595" y="4941665"/>
            <a:ext cx="468313" cy="0"/>
          </a:xfrm>
          <a:prstGeom prst="straightConnector1">
            <a:avLst/>
          </a:prstGeom>
          <a:ln w="60325">
            <a:solidFill>
              <a:srgbClr val="0000FF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Облако 55"/>
          <p:cNvSpPr/>
          <p:nvPr/>
        </p:nvSpPr>
        <p:spPr>
          <a:xfrm rot="19272239">
            <a:off x="7474645" y="4697190"/>
            <a:ext cx="541338" cy="493712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8028683" y="5013102"/>
            <a:ext cx="3238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8387458" y="4725765"/>
            <a:ext cx="504825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4571108" y="2925540"/>
            <a:ext cx="0" cy="14033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744020" y="2421558"/>
            <a:ext cx="539750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467618" y="6022628"/>
            <a:ext cx="842486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8100392" y="5518572"/>
            <a:ext cx="503237" cy="4318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666699"/>
                </a:solidFill>
              </a:rPr>
              <a:t> Т</a:t>
            </a: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7163965" y="1629558"/>
            <a:ext cx="0" cy="79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Дуга 63"/>
          <p:cNvSpPr/>
          <p:nvPr/>
        </p:nvSpPr>
        <p:spPr>
          <a:xfrm rot="20940000" flipH="1">
            <a:off x="6705992" y="1797143"/>
            <a:ext cx="327685" cy="828000"/>
          </a:xfrm>
          <a:prstGeom prst="arc">
            <a:avLst>
              <a:gd name="adj1" fmla="val 7817711"/>
              <a:gd name="adj2" fmla="val 19167019"/>
            </a:avLst>
          </a:prstGeom>
          <a:ln w="1905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5" name="Прямая со стрелкой 64"/>
          <p:cNvCxnSpPr/>
          <p:nvPr/>
        </p:nvCxnSpPr>
        <p:spPr>
          <a:xfrm flipV="1">
            <a:off x="8603358" y="2854102"/>
            <a:ext cx="0" cy="1727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6" name="Дуга 65"/>
          <p:cNvSpPr/>
          <p:nvPr/>
        </p:nvSpPr>
        <p:spPr>
          <a:xfrm>
            <a:off x="6443886" y="1557462"/>
            <a:ext cx="1692000" cy="720080"/>
          </a:xfrm>
          <a:prstGeom prst="arc">
            <a:avLst>
              <a:gd name="adj1" fmla="val 11417632"/>
              <a:gd name="adj2" fmla="val 2111108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8" grpId="0" animBg="1"/>
      <p:bldP spid="62" grpId="0" animBg="1"/>
      <p:bldP spid="6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889</Words>
  <Application>Microsoft Office PowerPoint</Application>
  <PresentationFormat>Экран (4:3)</PresentationFormat>
  <Paragraphs>190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ВЫБОР КАК МЕТА-КОМПЕТЕНТНОСТЬ  и  ИГРОПРАКТИКА КАК  ИНСТРУМЕНТ ЕЕ ТРАНСЛЯЦИИ</vt:lpstr>
      <vt:lpstr>План</vt:lpstr>
      <vt:lpstr> Предупреждение (для нервных)  </vt:lpstr>
      <vt:lpstr> </vt:lpstr>
      <vt:lpstr> Сущность  компетентностного подхода   </vt:lpstr>
      <vt:lpstr> Компетентность и компетенции   </vt:lpstr>
      <vt:lpstr> Структура компетентности    </vt:lpstr>
      <vt:lpstr> Ограничения  компетентностного подхода    </vt:lpstr>
      <vt:lpstr> Схема подготовки   </vt:lpstr>
      <vt:lpstr> Структура  компетентностного подхода  </vt:lpstr>
      <vt:lpstr> Метакомпетентности и метакомпетенции   </vt:lpstr>
      <vt:lpstr> </vt:lpstr>
      <vt:lpstr>Понятие «выбор»   </vt:lpstr>
      <vt:lpstr>Алгоритм и характеристики выбора   </vt:lpstr>
      <vt:lpstr> Структура компетентности    </vt:lpstr>
      <vt:lpstr>Структура компетентности «выбор»  </vt:lpstr>
      <vt:lpstr> </vt:lpstr>
      <vt:lpstr>Игровое движение сегодня </vt:lpstr>
      <vt:lpstr>Игровое движение сегодня </vt:lpstr>
      <vt:lpstr>Игровое движение сегодня </vt:lpstr>
      <vt:lpstr> Но при этом…  </vt:lpstr>
      <vt:lpstr>  Но при этом…  </vt:lpstr>
      <vt:lpstr> Но при этом…   </vt:lpstr>
      <vt:lpstr> Определение понятия «игра»  </vt:lpstr>
      <vt:lpstr> Пространство Игры  </vt:lpstr>
      <vt:lpstr> Связь понятий игра и выбор </vt:lpstr>
      <vt:lpstr> Игропрактика как инструмент трансляции компетентности «выбор»    </vt:lpstr>
      <vt:lpstr> </vt:lpstr>
      <vt:lpstr> Выводы </vt:lpstr>
      <vt:lpstr> Предложения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СО СМЫСЛОМ: Что? Как? Зачем?  Почему именно так?</dc:title>
  <dc:creator>Андрей</dc:creator>
  <cp:lastModifiedBy>Андрей</cp:lastModifiedBy>
  <cp:revision>71</cp:revision>
  <dcterms:created xsi:type="dcterms:W3CDTF">2013-09-13T06:53:48Z</dcterms:created>
  <dcterms:modified xsi:type="dcterms:W3CDTF">2014-04-28T05:06:13Z</dcterms:modified>
</cp:coreProperties>
</file>